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0" r:id="rId3"/>
    <p:sldId id="282" r:id="rId4"/>
    <p:sldId id="257" r:id="rId5"/>
    <p:sldId id="297" r:id="rId6"/>
    <p:sldId id="298" r:id="rId7"/>
    <p:sldId id="260" r:id="rId8"/>
    <p:sldId id="261" r:id="rId9"/>
    <p:sldId id="289" r:id="rId10"/>
    <p:sldId id="275" r:id="rId11"/>
    <p:sldId id="281" r:id="rId12"/>
    <p:sldId id="299" r:id="rId13"/>
    <p:sldId id="296" r:id="rId14"/>
    <p:sldId id="292" r:id="rId15"/>
    <p:sldId id="293" r:id="rId16"/>
    <p:sldId id="294" r:id="rId17"/>
    <p:sldId id="266" r:id="rId18"/>
    <p:sldId id="274" r:id="rId1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65" y="-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E0D8-8353-461A-A1F1-EEB8B47B83A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2051-F6CB-4172-B989-08F11A48F8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301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D9148-0074-4B63-A0E8-033E4734C93F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4711-0F80-44E5-B8DB-C6A07AD2F1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74711-0F80-44E5-B8DB-C6A07AD2F1A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72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Felt Tip Roman" pitchFamily="2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dirty="0" smtClean="0"/>
              <a:t>Modifiez le style des sous-titres du masque</a:t>
            </a:r>
            <a:endParaRPr kumimoji="0"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064" y="34952"/>
            <a:ext cx="1046984" cy="13455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87973"/>
            <a:ext cx="1981204" cy="89916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3" y="34952"/>
            <a:ext cx="4058020" cy="13455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" y="70901"/>
            <a:ext cx="3781024" cy="1309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Insignia LT Std" pitchFamily="34" charset="0"/>
              </a:defRPr>
            </a:lvl1pPr>
            <a:lvl2pPr>
              <a:defRPr>
                <a:latin typeface="Frutiger LT Std 45 Light" pitchFamily="34" charset="0"/>
              </a:defRPr>
            </a:lvl2pPr>
            <a:lvl3pPr>
              <a:defRPr>
                <a:latin typeface="Frutiger LT Std 47 Light Cn" pitchFamily="34" charset="0"/>
              </a:defRPr>
            </a:lvl3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9D65C-B954-4885-8C42-5A4D3C7DD019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237312"/>
            <a:ext cx="1152128" cy="5228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28384" y="836712"/>
            <a:ext cx="1082040" cy="5425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82040" cy="5425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353" y="240280"/>
            <a:ext cx="1082040" cy="542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Frutiger LT Std 55 Roman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Frutiger LT Std 55 Roman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latin typeface="Insignia LT Std" pitchFamily="34" charset="0"/>
              </a:defRPr>
            </a:lvl1pPr>
            <a:lvl2pPr>
              <a:defRPr sz="2000">
                <a:latin typeface="Frutiger LT Std 45 Light" pitchFamily="34" charset="0"/>
              </a:defRPr>
            </a:lvl2pPr>
            <a:lvl3pPr>
              <a:defRPr sz="1800">
                <a:latin typeface="Frutiger LT Std 47 Light Cn" pitchFamily="34" charset="0"/>
              </a:defRPr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latin typeface="Insignia LT Std" pitchFamily="34" charset="0"/>
              </a:defRPr>
            </a:lvl1pPr>
            <a:lvl2pPr>
              <a:defRPr sz="2000">
                <a:latin typeface="Frutiger LT Std 45 Light" pitchFamily="34" charset="0"/>
              </a:defRPr>
            </a:lvl2pPr>
            <a:lvl3pPr>
              <a:defRPr sz="1800">
                <a:latin typeface="Frutiger LT Std 47 Light Cn" pitchFamily="34" charset="0"/>
              </a:defRPr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1932-523C-4C54-902A-6E06286B2B39}" type="datetime1">
              <a:rPr lang="fr-FR" smtClean="0"/>
              <a:t>25/11/2014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9D65C-B954-4885-8C42-5A4D3C7DD019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82040" cy="5425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353" y="240280"/>
            <a:ext cx="1082040" cy="54254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28384" y="836712"/>
            <a:ext cx="1082040" cy="5425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661034-06A0-43F5-82DF-1967FD967E09}" type="datetime1">
              <a:rPr lang="fr-FR" smtClean="0"/>
              <a:t>25/11/2014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D9D65C-B954-4885-8C42-5A4D3C7DD01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ises.gouv.fr/marques-nationales-tourism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udrey.leroy@finances.gouv.fr" TargetMode="External"/><Relationship Id="rId4" Type="http://schemas.openxmlformats.org/officeDocument/2006/relationships/hyperlink" Target="mailto:celeste.francois@finances.gouv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24936" cy="2016224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  <a:t>La marque </a:t>
            </a:r>
            <a:r>
              <a:rPr lang="fr-FR" sz="4400" dirty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  <a:t>Qualité </a:t>
            </a:r>
            <a:r>
              <a:rPr lang="fr-FR" sz="44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  <a:t>Tourisme™</a:t>
            </a:r>
            <a:br>
              <a:rPr lang="fr-FR" sz="44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</a:br>
            <a:r>
              <a:rPr lang="fr-FR" sz="44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  <a:t>une valorisation de la destination touristique</a:t>
            </a:r>
            <a:endParaRPr lang="fr-FR" sz="4400" dirty="0">
              <a:latin typeface="Insignia LT St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2961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r>
              <a:rPr lang="fr-FR" sz="2800" dirty="0" smtClean="0">
                <a:latin typeface="Insignia LT Std" pitchFamily="34" charset="0"/>
              </a:rPr>
              <a:t>Salon des maires</a:t>
            </a:r>
          </a:p>
          <a:p>
            <a:r>
              <a:rPr lang="fr-FR" sz="28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signia LT Std" pitchFamily="34" charset="0"/>
              </a:rPr>
              <a:t>2</a:t>
            </a:r>
            <a:r>
              <a:rPr lang="fr-FR" sz="2800" dirty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signia LT Std" pitchFamily="34" charset="0"/>
              </a:rPr>
              <a:t>6</a:t>
            </a:r>
            <a:r>
              <a:rPr lang="fr-FR" sz="2800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signia LT Std" pitchFamily="34" charset="0"/>
              </a:rPr>
              <a:t> novembre 2014</a:t>
            </a:r>
            <a:endParaRPr lang="fr-FR" dirty="0">
              <a:solidFill>
                <a:srgbClr val="C028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t Tip Roman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23" y="3284984"/>
            <a:ext cx="1519385" cy="151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4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10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Porteurs de démarche</a:t>
            </a:r>
            <a:endParaRPr lang="fr-FR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511" y="1481138"/>
            <a:ext cx="7578977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873" y="1481138"/>
            <a:ext cx="7194253" cy="4525962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</a:t>
            </a:r>
            <a:r>
              <a:rPr lang="fr-FR" dirty="0"/>
              <a:t>o</a:t>
            </a:r>
            <a:r>
              <a:rPr lang="fr-FR" dirty="0" smtClean="0"/>
              <a:t>btenir la marque?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2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81328"/>
            <a:ext cx="8496944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fr-FR" sz="2000" dirty="0" smtClean="0"/>
              <a:t>La DGE met à disposition des outils pour déployer la marque </a:t>
            </a:r>
          </a:p>
          <a:p>
            <a:pPr marL="109728" indent="0" algn="ctr">
              <a:buNone/>
            </a:pPr>
            <a:r>
              <a:rPr lang="fr-FR" sz="2000" dirty="0" smtClean="0"/>
              <a:t>Qualité Tourisme™ facilement </a:t>
            </a:r>
            <a:endParaRPr lang="fr-FR" sz="2000" dirty="0"/>
          </a:p>
          <a:p>
            <a:pPr marL="109728" indent="0">
              <a:buNone/>
            </a:pPr>
            <a:r>
              <a:rPr lang="fr-FR" dirty="0" smtClean="0"/>
              <a:t>       </a:t>
            </a:r>
          </a:p>
          <a:p>
            <a:pPr marL="109728" indent="0">
              <a:buNone/>
            </a:pPr>
            <a:r>
              <a:rPr lang="fr-FR" dirty="0" smtClean="0"/>
              <a:t>    Aujourd’hui	    le 5 décembre            Juin 2015</a:t>
            </a:r>
          </a:p>
          <a:p>
            <a:pPr marL="109728" indent="0">
              <a:buNone/>
            </a:pPr>
            <a:r>
              <a:rPr lang="fr-FR" dirty="0" smtClean="0"/>
              <a:t>							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	Quels </a:t>
            </a:r>
            <a:r>
              <a:rPr lang="fr-FR" dirty="0"/>
              <a:t>outils?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457200" y="3284983"/>
            <a:ext cx="2602632" cy="184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Référentiels-type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Auto-évaluateurs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Procédure simplifiée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Site internet professionnel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Base de données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25981" y="3306724"/>
            <a:ext cx="2592288" cy="1819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Supports de </a:t>
            </a:r>
            <a:r>
              <a:rPr lang="fr-FR" dirty="0" smtClean="0"/>
              <a:t>communication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Nouvelle interface de recherche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384418" y="3306724"/>
            <a:ext cx="2436054" cy="1819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Module d’écoute client </a:t>
            </a:r>
            <a:r>
              <a:rPr lang="fr-FR" dirty="0" smtClean="0"/>
              <a:t>dématérialisé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Valorisation de la marque par Atout France et OTF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445224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fr-FR" altLang="fr-FR" sz="1600" dirty="0" smtClean="0">
                <a:latin typeface="Insignia LT Std" pitchFamily="34" charset="0"/>
              </a:rPr>
              <a:t>Le 5 décembre à Bercy : Un colloque «</a:t>
            </a:r>
            <a:r>
              <a:rPr lang="fr-FR" altLang="fr-FR" sz="1600" dirty="0">
                <a:latin typeface="Insignia LT Std" pitchFamily="34" charset="0"/>
              </a:rPr>
              <a:t> Qualité Tourisme™, la qualité d’accueil, facteur-clef de la compétitivité de la destination France </a:t>
            </a:r>
            <a:r>
              <a:rPr lang="fr-FR" altLang="fr-FR" sz="1600" dirty="0" smtClean="0">
                <a:latin typeface="Insignia LT Std" pitchFamily="34" charset="0"/>
              </a:rPr>
              <a:t>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89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endParaRPr lang="fr-FR" dirty="0"/>
          </a:p>
          <a:p>
            <a:pPr marL="109728" indent="0">
              <a:buNone/>
            </a:pPr>
            <a:endParaRPr lang="fr-FR" dirty="0" smtClean="0"/>
          </a:p>
          <a:p>
            <a:pPr marL="109728" indent="0" algn="ctr">
              <a:buNone/>
            </a:pPr>
            <a:r>
              <a:rPr lang="fr-FR" dirty="0" smtClean="0"/>
              <a:t>Pourquoi s’engager dans une démarche qualité</a:t>
            </a:r>
          </a:p>
          <a:p>
            <a:pPr marL="109728" indent="0" algn="ctr">
              <a:buNone/>
            </a:pPr>
            <a:r>
              <a:rPr lang="fr-FR" dirty="0" smtClean="0"/>
              <a:t>Qualité Tourisme™?</a:t>
            </a:r>
          </a:p>
          <a:p>
            <a:pPr marL="109728" indent="0" algn="ctr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engager une démarche Qualité Tourisme?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73647"/>
            <a:ext cx="8190072" cy="762000"/>
          </a:xfrm>
        </p:spPr>
        <p:txBody>
          <a:bodyPr/>
          <a:lstStyle/>
          <a:p>
            <a:pPr algn="ctr"/>
            <a:r>
              <a:rPr lang="fr-FR" dirty="0" smtClean="0"/>
              <a:t>Pour le professionnel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93244"/>
            <a:ext cx="8190072" cy="3941763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Un outil d’amélioration continue </a:t>
            </a:r>
          </a:p>
          <a:p>
            <a:endParaRPr lang="fr-FR" dirty="0"/>
          </a:p>
          <a:p>
            <a:r>
              <a:rPr lang="fr-FR" dirty="0"/>
              <a:t>Un outil de management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Un outil de suivi de la satisfaction des clientèles et de fidélisation 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Une reconnaissance par les acteurs du tourisme local (OT, CDT)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engager une démarche Qualité Tourisme?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73647"/>
            <a:ext cx="8190072" cy="762000"/>
          </a:xfrm>
        </p:spPr>
        <p:txBody>
          <a:bodyPr/>
          <a:lstStyle/>
          <a:p>
            <a:pPr algn="ctr"/>
            <a:r>
              <a:rPr lang="fr-FR" dirty="0" smtClean="0"/>
              <a:t>Pour le Porteur de démarche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93244"/>
            <a:ext cx="8190072" cy="39417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/>
              <a:t>Un outil de suivi, de contrôle des professionnels</a:t>
            </a:r>
          </a:p>
          <a:p>
            <a:endParaRPr lang="fr-FR" dirty="0"/>
          </a:p>
          <a:p>
            <a:r>
              <a:rPr lang="fr-FR" dirty="0"/>
              <a:t>Un outil d’observation et d’adaptation aux évolutions de la demande</a:t>
            </a:r>
          </a:p>
          <a:p>
            <a:pPr marL="109728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Un outil de pilotage du réseau ou du territoire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5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7672" y="2993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Pourquoi engager une démarche Qualité </a:t>
            </a:r>
            <a:r>
              <a:rPr lang="fr-FR" dirty="0" smtClean="0"/>
              <a:t>Tourisme™?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73647"/>
            <a:ext cx="8190072" cy="762000"/>
          </a:xfrm>
        </p:spPr>
        <p:txBody>
          <a:bodyPr/>
          <a:lstStyle/>
          <a:p>
            <a:pPr algn="ctr"/>
            <a:r>
              <a:rPr lang="fr-FR" dirty="0" smtClean="0"/>
              <a:t>Pour les territoires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93244"/>
            <a:ext cx="8190072" cy="39417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r-FR" dirty="0"/>
          </a:p>
          <a:p>
            <a:r>
              <a:rPr lang="fr-FR" dirty="0" smtClean="0"/>
              <a:t>Un </a:t>
            </a:r>
            <a:r>
              <a:rPr lang="fr-FR" dirty="0"/>
              <a:t>outil de coordination des acteurs institutionnels locaux </a:t>
            </a:r>
            <a:endParaRPr lang="fr-FR" dirty="0" smtClean="0"/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La mise en réseau des professionnels sur l’ensemble de la chaîne </a:t>
            </a:r>
            <a:r>
              <a:rPr lang="fr-FR" dirty="0" smtClean="0"/>
              <a:t>touristique</a:t>
            </a:r>
          </a:p>
          <a:p>
            <a:endParaRPr lang="fr-FR" dirty="0" smtClean="0"/>
          </a:p>
          <a:p>
            <a:r>
              <a:rPr lang="fr-FR" dirty="0" smtClean="0"/>
              <a:t>Une intention de revisite de la destination qui augmente de 12% quand un client a fréquenté un hébergement Qualité Tourisme™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8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Quelle est l’efficacité du dispositif?</a:t>
            </a:r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363" y="1481138"/>
            <a:ext cx="647727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6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18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Merci de votre attention</a:t>
            </a:r>
            <a:endParaRPr lang="fr-FR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2693041" cy="269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5656" y="4437112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www.entreprises.gouv.fr/marques-nationales-tourisme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  Céleste François </a:t>
            </a:r>
            <a:r>
              <a:rPr lang="fr-FR" dirty="0" smtClean="0">
                <a:hlinkClick r:id="rId4"/>
              </a:rPr>
              <a:t>celeste.francois@finances.gouv.fr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  Audrey Leroy : </a:t>
            </a:r>
            <a:r>
              <a:rPr lang="fr-FR" dirty="0" smtClean="0">
                <a:hlinkClick r:id="rId5"/>
              </a:rPr>
              <a:t>audrey.leroy@finances.gouv.fr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indent="0"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marque </a:t>
            </a:r>
            <a:r>
              <a:rPr lang="fr-FR" dirty="0"/>
              <a:t>Q</a:t>
            </a:r>
            <a:r>
              <a:rPr lang="fr-FR" dirty="0" smtClean="0"/>
              <a:t>ualité Tourisme™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3657890" cy="365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5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altLang="fr-FR" sz="2800" dirty="0"/>
          </a:p>
          <a:p>
            <a:endParaRPr lang="fr-FR" altLang="fr-FR" sz="2800" dirty="0" smtClean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			Les enjeux </a:t>
            </a:r>
            <a:br>
              <a:rPr lang="fr-FR" dirty="0" smtClean="0"/>
            </a:br>
            <a:r>
              <a:rPr lang="fr-FR" dirty="0" smtClean="0"/>
              <a:t>	du Plan Qualité Tourisme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244827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/>
              <a:t>Améliorer la qualité de l’accueil et des services </a:t>
            </a:r>
            <a:r>
              <a:rPr lang="fr-FR" altLang="fr-FR" sz="2000" b="1" dirty="0" smtClean="0"/>
              <a:t>touristiques</a:t>
            </a:r>
            <a:endParaRPr lang="fr-FR" sz="2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508104" y="1706042"/>
            <a:ext cx="244827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/>
              <a:t>Fédérer les acteurs du tourisme territorial</a:t>
            </a:r>
            <a:endParaRPr lang="fr-FR" sz="2000" b="1" dirty="0"/>
          </a:p>
        </p:txBody>
      </p:sp>
      <p:sp>
        <p:nvSpPr>
          <p:cNvPr id="7" name="Flèche vers le bas 6"/>
          <p:cNvSpPr/>
          <p:nvPr/>
        </p:nvSpPr>
        <p:spPr>
          <a:xfrm>
            <a:off x="2411760" y="3284984"/>
            <a:ext cx="648072" cy="122413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6408204" y="3316490"/>
            <a:ext cx="648072" cy="122413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547664" y="4797152"/>
            <a:ext cx="2376264" cy="12101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/>
              <a:t>renforcer la compétitivité de la destination France et des territoires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580112" y="4749527"/>
            <a:ext cx="2376264" cy="12101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Structurer l’offre d’un territoire</a:t>
            </a:r>
          </a:p>
        </p:txBody>
      </p:sp>
    </p:spTree>
    <p:extLst>
      <p:ext uri="{BB962C8B-B14F-4D97-AF65-F5344CB8AC3E}">
        <p14:creationId xmlns:p14="http://schemas.microsoft.com/office/powerpoint/2010/main" val="11496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17672" y="13800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Qu’est-ce que la marque</a:t>
            </a:r>
            <a:br>
              <a:rPr lang="fr-FR" dirty="0" smtClean="0"/>
            </a:br>
            <a:r>
              <a:rPr lang="fr-FR" dirty="0" smtClean="0"/>
              <a:t>Qualité  Tourisme™?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5069744" cy="2709688"/>
          </a:xfrm>
        </p:spPr>
        <p:txBody>
          <a:bodyPr/>
          <a:lstStyle/>
          <a:p>
            <a:fld id="{4ED9D65C-B954-4885-8C42-5A4D3C7DD019}" type="slidenum">
              <a:rPr lang="fr-FR" smtClean="0"/>
              <a:t>4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fr-FR" dirty="0" smtClean="0"/>
          </a:p>
          <a:p>
            <a:pPr marL="109728" indent="0" algn="just">
              <a:buNone/>
            </a:pPr>
            <a:endParaRPr lang="fr-FR" dirty="0" smtClean="0"/>
          </a:p>
          <a:p>
            <a:pPr marL="109728" indent="0" algn="just">
              <a:buNone/>
            </a:pPr>
            <a:endParaRPr lang="fr-FR" dirty="0"/>
          </a:p>
          <a:p>
            <a:pPr marL="109728" indent="0" algn="just">
              <a:buNone/>
            </a:pPr>
            <a:r>
              <a:rPr lang="fr-FR" dirty="0" smtClean="0"/>
              <a:t>La Marque Qualité Tourisme™ est le </a:t>
            </a:r>
            <a:r>
              <a:rPr lang="fr-FR" b="1" u="sng" dirty="0" smtClean="0"/>
              <a:t>label </a:t>
            </a:r>
            <a:r>
              <a:rPr lang="fr-FR" b="1" u="sng" dirty="0"/>
              <a:t>d’Etat </a:t>
            </a:r>
            <a:r>
              <a:rPr lang="fr-FR" dirty="0" smtClean="0"/>
              <a:t>attribué aux </a:t>
            </a:r>
            <a:r>
              <a:rPr lang="fr-FR" dirty="0"/>
              <a:t>professionnels du </a:t>
            </a:r>
            <a:r>
              <a:rPr lang="fr-FR" dirty="0" smtClean="0"/>
              <a:t>tourisme  pour la qualité de leur </a:t>
            </a:r>
            <a:r>
              <a:rPr lang="fr-FR" b="1" u="sng" dirty="0" smtClean="0"/>
              <a:t>accueil</a:t>
            </a:r>
            <a:r>
              <a:rPr lang="fr-FR" dirty="0" smtClean="0"/>
              <a:t> et de leur </a:t>
            </a:r>
            <a:r>
              <a:rPr lang="fr-FR" b="1" u="sng" dirty="0" smtClean="0"/>
              <a:t>service</a:t>
            </a:r>
            <a:r>
              <a:rPr lang="fr-FR" dirty="0" smtClean="0"/>
              <a:t> sur l’ensemble du </a:t>
            </a:r>
            <a:r>
              <a:rPr lang="fr-FR" b="1" u="sng" dirty="0" smtClean="0"/>
              <a:t>parcours</a:t>
            </a:r>
            <a:r>
              <a:rPr lang="fr-FR" b="1" dirty="0" smtClean="0"/>
              <a:t> </a:t>
            </a:r>
            <a:r>
              <a:rPr lang="fr-FR" dirty="0" smtClean="0"/>
              <a:t>client par un cabinet externe.</a:t>
            </a:r>
            <a:endParaRPr lang="fr-FR" dirty="0"/>
          </a:p>
          <a:p>
            <a:pPr marL="393192" lvl="1" indent="0" algn="just">
              <a:buNone/>
            </a:pPr>
            <a:endParaRPr lang="fr-FR" dirty="0" smtClean="0"/>
          </a:p>
          <a:p>
            <a:pPr marL="393192" lvl="1" indent="0" algn="just">
              <a:buNone/>
            </a:pPr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2215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81328"/>
            <a:ext cx="8496944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fr-FR" sz="2000" dirty="0" smtClean="0"/>
              <a:t>Les étapes du parcours client sont identiques sur l’ensemble des filières</a:t>
            </a:r>
            <a:endParaRPr lang="fr-FR" sz="2000" dirty="0"/>
          </a:p>
          <a:p>
            <a:pPr marL="109728" indent="0">
              <a:buNone/>
            </a:pPr>
            <a:r>
              <a:rPr lang="fr-FR" dirty="0" smtClean="0"/>
              <a:t>       </a:t>
            </a:r>
          </a:p>
          <a:p>
            <a:pPr marL="109728" indent="0">
              <a:buNone/>
            </a:pPr>
            <a:r>
              <a:rPr lang="fr-FR" dirty="0"/>
              <a:t>	</a:t>
            </a:r>
            <a:r>
              <a:rPr lang="fr-FR" dirty="0" smtClean="0"/>
              <a:t>Avant		       Pendant		   Après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5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parcours client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2996952"/>
            <a:ext cx="208823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Information</a:t>
            </a:r>
          </a:p>
          <a:p>
            <a:pPr algn="ctr"/>
            <a:r>
              <a:rPr lang="fr-FR" dirty="0" smtClean="0"/>
              <a:t>Outils de communication</a:t>
            </a:r>
          </a:p>
          <a:p>
            <a:pPr algn="ctr"/>
            <a:r>
              <a:rPr lang="fr-FR" dirty="0" smtClean="0"/>
              <a:t>Réservation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19872" y="2996952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Accès, signalétique, prise en charge, équipements, lien avec le territoire, services annexes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516216" y="2996952"/>
            <a:ext cx="20162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de la satisfaction, réclamations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419872" y="4725144"/>
            <a:ext cx="2592288" cy="12821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Engagements spécifiques à la filière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Personnalisation des  référentiels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9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6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thématiques de la qualité d’accueil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16919" y="1700808"/>
            <a:ext cx="2298897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Information</a:t>
            </a:r>
          </a:p>
          <a:p>
            <a:pPr algn="ctr"/>
            <a:r>
              <a:rPr lang="fr-FR" b="1" dirty="0" smtClean="0"/>
              <a:t>Communication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16919" y="3501008"/>
            <a:ext cx="235348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Qualité de la prestation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444208" y="1700808"/>
            <a:ext cx="20162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Confort et propreté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411164" y="1700808"/>
            <a:ext cx="2592288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Savoir-faire et savoir-être du </a:t>
            </a:r>
            <a:r>
              <a:rPr lang="fr-FR" b="1" dirty="0" smtClean="0"/>
              <a:t>personnel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Professionnalisme</a:t>
            </a:r>
            <a:r>
              <a:rPr lang="fr-FR" dirty="0"/>
              <a:t>, pratique des langues étrangères, conseil,  accueil </a:t>
            </a:r>
            <a:r>
              <a:rPr lang="fr-FR" dirty="0" smtClean="0"/>
              <a:t>chaleureux</a:t>
            </a:r>
            <a:r>
              <a:rPr lang="fr-FR" dirty="0" smtClean="0"/>
              <a:t>, disponibilité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444208" y="3501008"/>
            <a:ext cx="20162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Développement durable et valorisation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02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>
            <a:normAutofit/>
          </a:bodyPr>
          <a:lstStyle/>
          <a:p>
            <a:pPr marL="481647" indent="-457200">
              <a:buClrTx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endParaRPr lang="fr-FR" altLang="fr-FR" sz="2800" dirty="0" smtClean="0"/>
          </a:p>
          <a:p>
            <a:pPr marL="24447" indent="0">
              <a:buClrTx/>
              <a:buNone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endParaRPr lang="fr-FR" altLang="fr-FR" sz="2800" dirty="0" smtClean="0"/>
          </a:p>
          <a:p>
            <a:pPr marL="481647" indent="-457200">
              <a:buClrTx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endParaRPr lang="fr-FR" altLang="fr-FR" sz="2800" dirty="0" smtClean="0"/>
          </a:p>
          <a:p>
            <a:pPr indent="-341313">
              <a:buClrTx/>
              <a:buNone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endParaRPr lang="fr-FR" alt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Déploiement de la marque </a:t>
            </a:r>
            <a:br>
              <a:rPr lang="fr-FR" dirty="0" smtClean="0"/>
            </a:br>
            <a:r>
              <a:rPr lang="fr-FR" dirty="0" smtClean="0"/>
              <a:t>Qualité Tourisme™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1628800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400" b="1" dirty="0"/>
              <a:t>5600 établissements</a:t>
            </a:r>
            <a:endParaRPr lang="fr-FR" sz="24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655676" y="2746594"/>
            <a:ext cx="5832648" cy="2889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 algn="ctr">
              <a:buClrTx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sz="2400" b="1" dirty="0"/>
              <a:t>La chaîne d’accueil </a:t>
            </a:r>
            <a:r>
              <a:rPr lang="fr-FR" altLang="fr-FR" sz="2400" b="1" dirty="0" smtClean="0"/>
              <a:t>touristique</a:t>
            </a:r>
          </a:p>
          <a:p>
            <a:pPr indent="-457200">
              <a:buClrTx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sz="2400" b="1" dirty="0" smtClean="0"/>
              <a:t> </a:t>
            </a:r>
          </a:p>
          <a:p>
            <a:pPr indent="-457200">
              <a:buClrTx/>
              <a:buFontTx/>
              <a:buChar char="-"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b="1" dirty="0" smtClean="0"/>
              <a:t>Hébergements,</a:t>
            </a:r>
          </a:p>
          <a:p>
            <a:pPr indent="-457200">
              <a:buClrTx/>
              <a:buFontTx/>
              <a:buChar char="-"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b="1" dirty="0" smtClean="0"/>
              <a:t>Restauration</a:t>
            </a:r>
            <a:r>
              <a:rPr lang="fr-FR" altLang="fr-FR" b="1" dirty="0"/>
              <a:t>, </a:t>
            </a:r>
          </a:p>
          <a:p>
            <a:pPr indent="-457200">
              <a:buClrTx/>
              <a:buFontTx/>
              <a:buChar char="-"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b="1" dirty="0"/>
              <a:t>Offices de tourisme, </a:t>
            </a:r>
          </a:p>
          <a:p>
            <a:pPr indent="-457200">
              <a:buClrTx/>
              <a:buFontTx/>
              <a:buChar char="-"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b="1" dirty="0"/>
              <a:t>Lieux de visite, </a:t>
            </a:r>
          </a:p>
          <a:p>
            <a:pPr indent="-457200">
              <a:buClrTx/>
              <a:buFontTx/>
              <a:buChar char="-"/>
              <a:tabLst>
                <a:tab pos="342900" algn="l"/>
                <a:tab pos="568325" algn="l"/>
                <a:tab pos="1482725" algn="l"/>
                <a:tab pos="2397125" algn="l"/>
                <a:tab pos="3311525" algn="l"/>
                <a:tab pos="4225925" algn="l"/>
                <a:tab pos="5140325" algn="l"/>
                <a:tab pos="6054725" algn="l"/>
                <a:tab pos="6969125" algn="l"/>
                <a:tab pos="7883525" algn="l"/>
                <a:tab pos="8797925" algn="l"/>
                <a:tab pos="9712325" algn="l"/>
                <a:tab pos="9882188" algn="l"/>
                <a:tab pos="10331450" algn="l"/>
                <a:tab pos="10780713" algn="l"/>
              </a:tabLst>
            </a:pPr>
            <a:r>
              <a:rPr lang="fr-FR" altLang="fr-FR" b="1" dirty="0"/>
              <a:t>Activités sportives et de loisir.</a:t>
            </a:r>
          </a:p>
        </p:txBody>
      </p:sp>
    </p:spTree>
    <p:extLst>
      <p:ext uri="{BB962C8B-B14F-4D97-AF65-F5344CB8AC3E}">
        <p14:creationId xmlns:p14="http://schemas.microsoft.com/office/powerpoint/2010/main" val="2387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0552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4900" dirty="0" smtClean="0"/>
              <a:t>35 réseaux </a:t>
            </a:r>
            <a:r>
              <a:rPr lang="fr-FR" altLang="fr-FR" sz="4900" dirty="0"/>
              <a:t>nationaux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Accor (Ibis, Mercure, Novotel), </a:t>
            </a:r>
            <a:r>
              <a:rPr lang="fr-FR" altLang="fr-FR" sz="2800" dirty="0" err="1" smtClean="0"/>
              <a:t>Brit</a:t>
            </a:r>
            <a:r>
              <a:rPr lang="fr-FR" altLang="fr-FR" sz="2800" dirty="0" smtClean="0"/>
              <a:t> </a:t>
            </a:r>
            <a:r>
              <a:rPr lang="fr-FR" altLang="fr-FR" sz="2800" dirty="0" err="1" smtClean="0"/>
              <a:t>hotel</a:t>
            </a:r>
            <a:r>
              <a:rPr lang="fr-FR" altLang="fr-FR" sz="2800" dirty="0" smtClean="0"/>
              <a:t>, Camping Qualité, </a:t>
            </a:r>
            <a:r>
              <a:rPr lang="fr-FR" altLang="fr-FR" sz="2800" dirty="0" err="1" smtClean="0"/>
              <a:t>Chateaux</a:t>
            </a:r>
            <a:r>
              <a:rPr lang="fr-FR" altLang="fr-FR" sz="2800" dirty="0" smtClean="0"/>
              <a:t> et Hôtels 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Collections, Contact Hôtel, </a:t>
            </a:r>
            <a:r>
              <a:rPr lang="fr-FR" altLang="fr-FR" sz="2800" dirty="0" err="1" smtClean="0"/>
              <a:t>Choice</a:t>
            </a:r>
            <a:r>
              <a:rPr lang="fr-FR" altLang="fr-FR" sz="2800" dirty="0" smtClean="0"/>
              <a:t> </a:t>
            </a:r>
            <a:r>
              <a:rPr lang="fr-FR" altLang="fr-FR" sz="2800" dirty="0" err="1" smtClean="0"/>
              <a:t>Hotels</a:t>
            </a:r>
            <a:r>
              <a:rPr lang="fr-FR" altLang="fr-FR" sz="2800" dirty="0" smtClean="0"/>
              <a:t> (</a:t>
            </a:r>
            <a:r>
              <a:rPr lang="fr-FR" altLang="fr-FR" sz="2800" dirty="0" err="1" smtClean="0"/>
              <a:t>Comfort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Quality</a:t>
            </a:r>
            <a:r>
              <a:rPr lang="fr-FR" altLang="fr-FR" sz="2800" dirty="0" smtClean="0"/>
              <a:t>, Clarion), </a:t>
            </a:r>
            <a:r>
              <a:rPr lang="fr-FR" altLang="fr-FR" sz="2800" dirty="0" err="1" smtClean="0"/>
              <a:t>Citotel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Cuisineries</a:t>
            </a:r>
            <a:r>
              <a:rPr lang="fr-FR" altLang="fr-FR" sz="2800" dirty="0" smtClean="0"/>
              <a:t> 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Gourmandes, Destination entreprise, FEMS, FNAIM, Offices de tourisme de France,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err="1" smtClean="0"/>
              <a:t>Hotelcert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Interhotel</a:t>
            </a:r>
            <a:r>
              <a:rPr lang="fr-FR" altLang="fr-FR" sz="2800" dirty="0" smtClean="0"/>
              <a:t>, Louvre Hôtels (</a:t>
            </a:r>
            <a:r>
              <a:rPr lang="fr-FR" altLang="fr-FR" sz="2800" dirty="0" err="1" smtClean="0"/>
              <a:t>Kyriad</a:t>
            </a:r>
            <a:r>
              <a:rPr lang="fr-FR" altLang="fr-FR" sz="2800" dirty="0" smtClean="0"/>
              <a:t>, Campanile, Première Classe),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err="1" smtClean="0"/>
              <a:t>RandoAccueil</a:t>
            </a:r>
            <a:r>
              <a:rPr lang="fr-FR" altLang="fr-FR" sz="2800" dirty="0" smtClean="0"/>
              <a:t>,  Relais du silence, </a:t>
            </a:r>
            <a:r>
              <a:rPr lang="fr-FR" altLang="fr-FR" sz="2800" dirty="0" err="1" smtClean="0"/>
              <a:t>Restoleil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Sunelia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Yelloh</a:t>
            </a:r>
            <a:r>
              <a:rPr lang="fr-FR" altLang="fr-FR" sz="2800" dirty="0" smtClean="0"/>
              <a:t> village, Suivez le Trèfle, 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France 4 naturisme, Tables et Auberges de France, Service en tête, </a:t>
            </a:r>
            <a:r>
              <a:rPr lang="fr-FR" altLang="fr-FR" sz="2800" dirty="0" err="1" smtClean="0"/>
              <a:t>Qualinat</a:t>
            </a:r>
            <a:r>
              <a:rPr lang="fr-FR" altLang="fr-FR" sz="2800" dirty="0" smtClean="0"/>
              <a:t>, Fédération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Internationale des Logis, Restaurateurs de France, la Fédération Française de Surf…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altLang="fr-FR" sz="2800" dirty="0" smtClean="0"/>
          </a:p>
          <a:p>
            <a:pP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4900" dirty="0" smtClean="0"/>
              <a:t>14 Démarches territoriales</a:t>
            </a:r>
            <a:endParaRPr lang="fr-FR" altLang="fr-FR" sz="4900" dirty="0"/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Normandie Qualité Tourisme, Engagement Qualité Rhône-Alpes, Engagement Qualité PACA,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Qualité Auvergne, Qualité Site Val de Loire, Qualité Sud de France,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Réunion Qualité Tourisme, Franche-Comté Qualité, Qualité Tourisme Martinique,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Guadeloupe Destination Qualité, Qualité Tourisme en Nord Pas de Calais, 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altLang="fr-FR" sz="2800" dirty="0" smtClean="0"/>
              <a:t>Qualité Visite Pays de la Loire, Qualité Lorraine, Qualité Tourisme en Bretagne.</a:t>
            </a:r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altLang="fr-FR" sz="2800" dirty="0"/>
          </a:p>
          <a:p>
            <a:pPr marL="109728" indent="0"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altLang="fr-FR" sz="4900" dirty="0"/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altLang="fr-FR" sz="2800" dirty="0"/>
          </a:p>
          <a:p>
            <a:pPr marL="339725" indent="-339725">
              <a:buClr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altLang="fr-FR" sz="2800" dirty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8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partenaires de la marque Qualité Tourisme™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0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endParaRPr lang="fr-FR" b="1" dirty="0"/>
          </a:p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/>
              <a:t>Comment déployer la marque Qualité Tourisme sur votre territoire ?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9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DGE-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C02846"/>
      </a:accent1>
      <a:accent2>
        <a:srgbClr val="5A5A5A"/>
      </a:accent2>
      <a:accent3>
        <a:srgbClr val="878787"/>
      </a:accent3>
      <a:accent4>
        <a:srgbClr val="808DA9"/>
      </a:accent4>
      <a:accent5>
        <a:srgbClr val="424E5B"/>
      </a:accent5>
      <a:accent6>
        <a:srgbClr val="730E00"/>
      </a:accent6>
      <a:hlink>
        <a:srgbClr val="C02846"/>
      </a:hlink>
      <a:folHlink>
        <a:srgbClr val="5A5A5A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17137</TotalTime>
  <Words>640</Words>
  <Application>Microsoft Office PowerPoint</Application>
  <PresentationFormat>On-screen Show (4:3)</PresentationFormat>
  <Paragraphs>146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Rotonde</vt:lpstr>
      <vt:lpstr>La marque Qualité Tourisme™ une valorisation de la destination touristique</vt:lpstr>
      <vt:lpstr> La marque Qualité Tourisme™ </vt:lpstr>
      <vt:lpstr>   Les enjeux   du Plan Qualité Tourisme</vt:lpstr>
      <vt:lpstr>Qu’est-ce que la marque Qualité  Tourisme™?</vt:lpstr>
      <vt:lpstr>Le parcours client</vt:lpstr>
      <vt:lpstr>Les thématiques de la qualité d’accueil</vt:lpstr>
      <vt:lpstr>Déploiement de la marque  Qualité Tourisme™</vt:lpstr>
      <vt:lpstr>Les partenaires de la marque Qualité Tourisme™</vt:lpstr>
      <vt:lpstr>PowerPoint Presentation</vt:lpstr>
      <vt:lpstr>Les Porteurs de démarche</vt:lpstr>
      <vt:lpstr>Comment obtenir la marque?</vt:lpstr>
      <vt:lpstr>   Quels outils?</vt:lpstr>
      <vt:lpstr>PowerPoint Presentation</vt:lpstr>
      <vt:lpstr>Pourquoi engager une démarche Qualité Tourisme?</vt:lpstr>
      <vt:lpstr>Pourquoi engager une démarche Qualité Tourisme?</vt:lpstr>
      <vt:lpstr>Pourquoi engager une démarche Qualité Tourisme™?</vt:lpstr>
      <vt:lpstr>Quelle est l’efficacité du dispositif?</vt:lpstr>
      <vt:lpstr>Merci de votre attention</vt:lpstr>
    </vt:vector>
  </TitlesOfParts>
  <Company>MINEFI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PISTRE</dc:creator>
  <cp:lastModifiedBy>x-dreams</cp:lastModifiedBy>
  <cp:revision>90</cp:revision>
  <cp:lastPrinted>2014-07-10T10:57:00Z</cp:lastPrinted>
  <dcterms:created xsi:type="dcterms:W3CDTF">2014-06-16T10:03:10Z</dcterms:created>
  <dcterms:modified xsi:type="dcterms:W3CDTF">2014-11-25T23:39:34Z</dcterms:modified>
</cp:coreProperties>
</file>