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28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3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765" y="-8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AE0D8-8353-461A-A1F1-EEB8B47B83A3}" type="datetimeFigureOut">
              <a:rPr lang="fr-FR" smtClean="0"/>
              <a:t>24/11/2014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E2051-F6CB-4172-B989-08F11A48F8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301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D9148-0074-4B63-A0E8-033E4734C93F}" type="datetimeFigureOut">
              <a:rPr lang="fr-FR" smtClean="0"/>
              <a:t>24/11/2014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74711-0F80-44E5-B8DB-C6A07AD2F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7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74711-0F80-44E5-B8DB-C6A07AD2F1A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72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utiger LT Std 55 Roman" pitchFamily="34" charset="0"/>
              </a:defRPr>
            </a:lvl1pPr>
            <a:extLst/>
          </a:lstStyle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Felt Tip Roman" pitchFamily="2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dirty="0" smtClean="0"/>
              <a:t>Modifiez le style des sous-titres du masque</a:t>
            </a:r>
            <a:endParaRPr kumimoji="0" lang="en-US" dirty="0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064" y="34952"/>
            <a:ext cx="1046984" cy="134552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87973"/>
            <a:ext cx="1981204" cy="89916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843" y="34952"/>
            <a:ext cx="4058020" cy="134552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3" y="70901"/>
            <a:ext cx="3781024" cy="1309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Insignia LT Std" pitchFamily="34" charset="0"/>
              </a:defRPr>
            </a:lvl1pPr>
            <a:lvl2pPr>
              <a:defRPr>
                <a:latin typeface="Frutiger LT Std 45 Light" pitchFamily="34" charset="0"/>
              </a:defRPr>
            </a:lvl2pPr>
            <a:lvl3pPr>
              <a:defRPr>
                <a:latin typeface="Frutiger LT Std 47 Light Cn" pitchFamily="34" charset="0"/>
              </a:defRPr>
            </a:lvl3pPr>
            <a:extLst/>
          </a:lstStyle>
          <a:p>
            <a:pPr lvl="0" eaLnBrk="1" latinLnBrk="0" hangingPunct="1"/>
            <a:r>
              <a:rPr lang="fr-FR" dirty="0" smtClean="0"/>
              <a:t>Modifiez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D9D65C-B954-4885-8C42-5A4D3C7DD01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Frutiger LT Std 55 Roman" pitchFamily="34" charset="0"/>
              </a:defRPr>
            </a:lvl1pPr>
            <a:extLst/>
          </a:lstStyle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237312"/>
            <a:ext cx="1152128" cy="52288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028384" y="836712"/>
            <a:ext cx="1082040" cy="54254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082040" cy="54254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353" y="240280"/>
            <a:ext cx="1082040" cy="542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>
                <a:latin typeface="Frutiger LT Std 55 Roman" pitchFamily="34" charset="0"/>
              </a:defRPr>
            </a:lvl1pPr>
            <a:extLst/>
          </a:lstStyle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  <a:latin typeface="Frutiger LT Std 55 Roman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dirty="0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  <a:latin typeface="Frutiger LT Std 55 Roman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dirty="0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>
                <a:latin typeface="Insignia LT Std" pitchFamily="34" charset="0"/>
              </a:defRPr>
            </a:lvl1pPr>
            <a:lvl2pPr>
              <a:defRPr sz="2000">
                <a:latin typeface="Frutiger LT Std 45 Light" pitchFamily="34" charset="0"/>
              </a:defRPr>
            </a:lvl2pPr>
            <a:lvl3pPr>
              <a:defRPr sz="1800">
                <a:latin typeface="Frutiger LT Std 47 Light Cn" pitchFamily="34" charset="0"/>
              </a:defRPr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dirty="0" smtClean="0"/>
              <a:t>Modifiez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>
                <a:latin typeface="Insignia LT Std" pitchFamily="34" charset="0"/>
              </a:defRPr>
            </a:lvl1pPr>
            <a:lvl2pPr>
              <a:defRPr sz="2000">
                <a:latin typeface="Frutiger LT Std 45 Light" pitchFamily="34" charset="0"/>
              </a:defRPr>
            </a:lvl2pPr>
            <a:lvl3pPr>
              <a:defRPr sz="1800">
                <a:latin typeface="Frutiger LT Std 47 Light Cn" pitchFamily="34" charset="0"/>
              </a:defRPr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dirty="0" smtClean="0"/>
              <a:t>Modifiez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61932-523C-4C54-902A-6E06286B2B39}" type="datetime1">
              <a:rPr lang="fr-FR" smtClean="0"/>
              <a:t>24/11/2014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D9D65C-B954-4885-8C42-5A4D3C7DD019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082040" cy="54254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353" y="240280"/>
            <a:ext cx="1082040" cy="54254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028384" y="836712"/>
            <a:ext cx="1082040" cy="54254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661034-06A0-43F5-82DF-1967FD967E09}" type="datetime1">
              <a:rPr lang="fr-FR" smtClean="0"/>
              <a:t>24/11/2014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D9D65C-B954-4885-8C42-5A4D3C7DD01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278688" cy="1512168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Insignia LT Std" pitchFamily="34" charset="0"/>
              </a:rPr>
              <a:t>Métiers de bouche et restauration </a:t>
            </a:r>
            <a:br>
              <a:rPr lang="fr-FR" sz="2800" dirty="0" smtClean="0">
                <a:latin typeface="Insignia LT Std" pitchFamily="34" charset="0"/>
              </a:rPr>
            </a:br>
            <a:r>
              <a:rPr lang="fr-FR" sz="2800" dirty="0" smtClean="0">
                <a:latin typeface="Insignia LT Std" pitchFamily="34" charset="0"/>
              </a:rPr>
              <a:t>atout commercial et touristique des territoires </a:t>
            </a:r>
            <a:endParaRPr lang="fr-FR" sz="2800" dirty="0">
              <a:latin typeface="Insignia LT Std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772400" cy="1296144"/>
          </a:xfrm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</p:spPr>
        <p:txBody>
          <a:bodyPr/>
          <a:lstStyle/>
          <a:p>
            <a:r>
              <a:rPr lang="fr-FR" dirty="0" smtClean="0">
                <a:solidFill>
                  <a:srgbClr val="C028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t Tip Roman" pitchFamily="2" charset="0"/>
              </a:rPr>
              <a:t>Salon des Maires – 25/11/14</a:t>
            </a:r>
            <a:endParaRPr lang="fr-FR" dirty="0">
              <a:solidFill>
                <a:srgbClr val="C028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lt Tip Rom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4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tourisme gastronomique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2</a:t>
            </a:fld>
            <a:endParaRPr lang="fr-FR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2708919"/>
            <a:ext cx="8229600" cy="302433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sz="1900" dirty="0" smtClean="0">
                <a:latin typeface="Garamond" panose="02020404030301010803" pitchFamily="18" charset="0"/>
              </a:rPr>
              <a:t>La gastronomie : un atout immatériel et commercial pour les territoires, un motif </a:t>
            </a:r>
            <a:r>
              <a:rPr lang="fr-FR" sz="1900" dirty="0">
                <a:latin typeface="Garamond" panose="02020404030301010803" pitchFamily="18" charset="0"/>
              </a:rPr>
              <a:t>de déplacement générant du chiffre </a:t>
            </a:r>
            <a:r>
              <a:rPr lang="fr-FR" sz="1900" dirty="0" smtClean="0">
                <a:latin typeface="Garamond" panose="02020404030301010803" pitchFamily="18" charset="0"/>
              </a:rPr>
              <a:t>d’affaires</a:t>
            </a:r>
            <a:r>
              <a:rPr lang="fr-FR" sz="1900" dirty="0">
                <a:latin typeface="Garamond" panose="02020404030301010803" pitchFamily="18" charset="0"/>
              </a:rPr>
              <a:t> </a:t>
            </a:r>
            <a:r>
              <a:rPr lang="fr-FR" sz="1900" dirty="0" smtClean="0">
                <a:latin typeface="Garamond" panose="02020404030301010803" pitchFamily="18" charset="0"/>
              </a:rPr>
              <a:t>(restauration </a:t>
            </a:r>
            <a:r>
              <a:rPr lang="fr-FR" sz="1900" dirty="0">
                <a:latin typeface="Garamond" panose="02020404030301010803" pitchFamily="18" charset="0"/>
              </a:rPr>
              <a:t>53Md€, </a:t>
            </a:r>
            <a:r>
              <a:rPr lang="fr-FR" sz="1900" dirty="0" smtClean="0">
                <a:latin typeface="Garamond" panose="02020404030301010803" pitchFamily="18" charset="0"/>
              </a:rPr>
              <a:t>filière </a:t>
            </a:r>
            <a:r>
              <a:rPr lang="fr-FR" sz="1900" dirty="0">
                <a:latin typeface="Garamond" panose="02020404030301010803" pitchFamily="18" charset="0"/>
              </a:rPr>
              <a:t>alcool 16 Md</a:t>
            </a:r>
            <a:r>
              <a:rPr lang="fr-FR" sz="1900" dirty="0" smtClean="0">
                <a:latin typeface="Garamond" panose="02020404030301010803" pitchFamily="18" charset="0"/>
              </a:rPr>
              <a:t>€).</a:t>
            </a:r>
          </a:p>
          <a:p>
            <a:pPr algn="just"/>
            <a:r>
              <a:rPr lang="fr-FR" sz="1900" dirty="0" smtClean="0">
                <a:latin typeface="Garamond" panose="02020404030301010803" pitchFamily="18" charset="0"/>
              </a:rPr>
              <a:t>Avec </a:t>
            </a:r>
            <a:r>
              <a:rPr lang="fr-FR" sz="1900" dirty="0">
                <a:latin typeface="Garamond" panose="02020404030301010803" pitchFamily="18" charset="0"/>
              </a:rPr>
              <a:t>plus de 100.000 restaurants « traditionnels », le secteur de la restauration contribue fortement à l’emploi et à l’aménagement du territoire. </a:t>
            </a:r>
          </a:p>
          <a:p>
            <a:pPr algn="just"/>
            <a:r>
              <a:rPr lang="fr-FR" sz="1900" dirty="0">
                <a:latin typeface="Garamond" panose="02020404030301010803" pitchFamily="18" charset="0"/>
              </a:rPr>
              <a:t>La qualité de la nourriture </a:t>
            </a:r>
            <a:r>
              <a:rPr lang="fr-FR" sz="1900" dirty="0" smtClean="0">
                <a:latin typeface="Garamond" panose="02020404030301010803" pitchFamily="18" charset="0"/>
              </a:rPr>
              <a:t>: un des </a:t>
            </a:r>
            <a:r>
              <a:rPr lang="fr-FR" sz="1900" dirty="0">
                <a:latin typeface="Garamond" panose="02020404030301010803" pitchFamily="18" charset="0"/>
              </a:rPr>
              <a:t>premiers facteurs d’attractivité touristique de la France pour le tourisme international. Les repas représentent </a:t>
            </a:r>
            <a:r>
              <a:rPr lang="fr-FR" sz="1900" dirty="0" smtClean="0">
                <a:latin typeface="Garamond" panose="02020404030301010803" pitchFamily="18" charset="0"/>
              </a:rPr>
              <a:t>22</a:t>
            </a:r>
            <a:r>
              <a:rPr lang="fr-FR" sz="1900" dirty="0">
                <a:latin typeface="Garamond" panose="02020404030301010803" pitchFamily="18" charset="0"/>
              </a:rPr>
              <a:t>% du budget des séjours des </a:t>
            </a:r>
            <a:r>
              <a:rPr lang="fr-FR" sz="1900" dirty="0" smtClean="0">
                <a:latin typeface="Garamond" panose="02020404030301010803" pitchFamily="18" charset="0"/>
              </a:rPr>
              <a:t>touristes.</a:t>
            </a:r>
          </a:p>
          <a:p>
            <a:pPr algn="just"/>
            <a:r>
              <a:rPr lang="fr-FR" sz="1900" dirty="0" smtClean="0">
                <a:latin typeface="Garamond" panose="02020404030301010803" pitchFamily="18" charset="0"/>
              </a:rPr>
              <a:t>La </a:t>
            </a:r>
            <a:r>
              <a:rPr lang="fr-FR" sz="1900" dirty="0">
                <a:latin typeface="Garamond" panose="02020404030301010803" pitchFamily="18" charset="0"/>
              </a:rPr>
              <a:t>notoriété de certaines régions </a:t>
            </a:r>
            <a:r>
              <a:rPr lang="fr-FR" sz="1900" dirty="0" smtClean="0">
                <a:latin typeface="Garamond" panose="02020404030301010803" pitchFamily="18" charset="0"/>
              </a:rPr>
              <a:t>est </a:t>
            </a:r>
            <a:r>
              <a:rPr lang="fr-FR" sz="1900" dirty="0">
                <a:latin typeface="Garamond" panose="02020404030301010803" pitchFamily="18" charset="0"/>
              </a:rPr>
              <a:t>d’abord fondée sur la gastronomie et les vins. La </a:t>
            </a:r>
            <a:r>
              <a:rPr lang="fr-FR" sz="1900" dirty="0" smtClean="0">
                <a:latin typeface="Garamond" panose="02020404030301010803" pitchFamily="18" charset="0"/>
              </a:rPr>
              <a:t>gastronomie</a:t>
            </a:r>
            <a:r>
              <a:rPr lang="fr-FR" sz="1900" dirty="0">
                <a:latin typeface="Garamond" panose="02020404030301010803" pitchFamily="18" charset="0"/>
              </a:rPr>
              <a:t> </a:t>
            </a:r>
            <a:r>
              <a:rPr lang="fr-FR" sz="1900" dirty="0" smtClean="0">
                <a:latin typeface="Garamond" panose="02020404030301010803" pitchFamily="18" charset="0"/>
              </a:rPr>
              <a:t>et les </a:t>
            </a:r>
            <a:r>
              <a:rPr lang="fr-FR" sz="1900" dirty="0">
                <a:latin typeface="Garamond" panose="02020404030301010803" pitchFamily="18" charset="0"/>
              </a:rPr>
              <a:t>activités </a:t>
            </a:r>
            <a:r>
              <a:rPr lang="fr-FR" sz="1900" dirty="0" smtClean="0">
                <a:latin typeface="Garamond" panose="02020404030301010803" pitchFamily="18" charset="0"/>
              </a:rPr>
              <a:t>liées </a:t>
            </a:r>
            <a:r>
              <a:rPr lang="fr-FR" sz="1900" dirty="0">
                <a:latin typeface="Garamond" panose="02020404030301010803" pitchFamily="18" charset="0"/>
              </a:rPr>
              <a:t>(achat de produits du </a:t>
            </a:r>
            <a:r>
              <a:rPr lang="fr-FR" sz="1900" dirty="0" smtClean="0">
                <a:latin typeface="Garamond" panose="02020404030301010803" pitchFamily="18" charset="0"/>
              </a:rPr>
              <a:t>terroir – 9% du budget) : 1</a:t>
            </a:r>
            <a:r>
              <a:rPr lang="fr-FR" sz="1900" baseline="30000" dirty="0" smtClean="0">
                <a:latin typeface="Garamond" panose="02020404030301010803" pitchFamily="18" charset="0"/>
              </a:rPr>
              <a:t>ère</a:t>
            </a:r>
            <a:r>
              <a:rPr lang="fr-FR" sz="1900" dirty="0" smtClean="0">
                <a:latin typeface="Garamond" panose="02020404030301010803" pitchFamily="18" charset="0"/>
              </a:rPr>
              <a:t> source </a:t>
            </a:r>
            <a:r>
              <a:rPr lang="fr-FR" sz="1900" dirty="0">
                <a:latin typeface="Garamond" panose="02020404030301010803" pitchFamily="18" charset="0"/>
              </a:rPr>
              <a:t>de retombées économiques du tourisme pour les territoires. </a:t>
            </a:r>
            <a:endParaRPr lang="fr-FR" sz="1900" dirty="0" smtClean="0">
              <a:latin typeface="Garamond" panose="02020404030301010803" pitchFamily="18" charset="0"/>
            </a:endParaRPr>
          </a:p>
          <a:p>
            <a:pPr algn="just"/>
            <a:r>
              <a:rPr lang="fr-FR" sz="1900" dirty="0">
                <a:latin typeface="Garamond" panose="02020404030301010803" pitchFamily="18" charset="0"/>
              </a:rPr>
              <a:t>V</a:t>
            </a:r>
            <a:r>
              <a:rPr lang="fr-FR" sz="1900" dirty="0" smtClean="0">
                <a:latin typeface="Garamond" panose="02020404030301010803" pitchFamily="18" charset="0"/>
              </a:rPr>
              <a:t>aloriser son </a:t>
            </a:r>
            <a:r>
              <a:rPr lang="fr-FR" sz="1900" dirty="0">
                <a:latin typeface="Garamond" panose="02020404030301010803" pitchFamily="18" charset="0"/>
              </a:rPr>
              <a:t>patrimoine </a:t>
            </a:r>
            <a:r>
              <a:rPr lang="fr-FR" sz="1900" dirty="0" smtClean="0">
                <a:latin typeface="Garamond" panose="02020404030301010803" pitchFamily="18" charset="0"/>
              </a:rPr>
              <a:t>gastronomique avec l’accompagnement de l’Etat – contrat de destination- et Atout-France -guide </a:t>
            </a:r>
            <a:r>
              <a:rPr lang="fr-FR" sz="1900" dirty="0">
                <a:latin typeface="Garamond" panose="02020404030301010803" pitchFamily="18" charset="0"/>
              </a:rPr>
              <a:t>sur les opportunités </a:t>
            </a:r>
            <a:r>
              <a:rPr lang="fr-FR" sz="1900" dirty="0" smtClean="0">
                <a:latin typeface="Garamond" panose="02020404030301010803" pitchFamily="18" charset="0"/>
              </a:rPr>
              <a:t>suite </a:t>
            </a:r>
            <a:r>
              <a:rPr lang="fr-FR" sz="1900" dirty="0">
                <a:latin typeface="Garamond" panose="02020404030301010803" pitchFamily="18" charset="0"/>
              </a:rPr>
              <a:t>de la reconnaissance </a:t>
            </a:r>
            <a:r>
              <a:rPr lang="fr-FR" sz="1900" dirty="0" smtClean="0">
                <a:latin typeface="Garamond" panose="02020404030301010803" pitchFamily="18" charset="0"/>
              </a:rPr>
              <a:t>UNESCO </a:t>
            </a:r>
            <a:r>
              <a:rPr lang="fr-FR" sz="1900" dirty="0">
                <a:latin typeface="Garamond" panose="02020404030301010803" pitchFamily="18" charset="0"/>
              </a:rPr>
              <a:t>du repas gastronomique des français. </a:t>
            </a:r>
          </a:p>
          <a:p>
            <a:pPr marL="109728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215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2866323"/>
          </a:xfrm>
        </p:spPr>
        <p:txBody>
          <a:bodyPr/>
          <a:lstStyle/>
          <a:p>
            <a:pPr algn="just"/>
            <a:r>
              <a:rPr lang="fr-FR" sz="1600" dirty="0">
                <a:latin typeface="Garamond" panose="02020404030301010803" pitchFamily="18" charset="0"/>
              </a:rPr>
              <a:t>Mise en place des « cités de la gastronomie » pour conforter le commerce et l’artisanat de proximité et d’excellence, et l’attractivité et la balance commerciale de la France. </a:t>
            </a:r>
          </a:p>
          <a:p>
            <a:pPr algn="just"/>
            <a:r>
              <a:rPr lang="fr-FR" sz="1600" dirty="0">
                <a:latin typeface="Garamond" panose="02020404030301010803" pitchFamily="18" charset="0"/>
              </a:rPr>
              <a:t>Depuis juin 2013, Tours, Dijon, Lyon et Paris-Rungis sont labellisées « cités de la gastronomie » ; chacune développant un thème fédérateur (sciences et cultures de l’alimentation, vigne et vin, nutrition et santé, approvisionnement et animation des marchés). </a:t>
            </a:r>
            <a:endParaRPr lang="fr-FR" sz="1600" dirty="0" smtClean="0">
              <a:latin typeface="Garamond" panose="02020404030301010803" pitchFamily="18" charset="0"/>
            </a:endParaRPr>
          </a:p>
          <a:p>
            <a:pPr algn="just"/>
            <a:r>
              <a:rPr lang="fr-FR" sz="1600" dirty="0" smtClean="0">
                <a:latin typeface="Garamond" panose="02020404030301010803" pitchFamily="18" charset="0"/>
              </a:rPr>
              <a:t>Des sites remarquables du goût mis en place sous la forme d’un équipement national et/ou de la mise en réseau de structures locales (halles, pépinières entreprises, etc.)</a:t>
            </a:r>
          </a:p>
          <a:p>
            <a:pPr algn="just"/>
            <a:r>
              <a:rPr lang="fr-FR" sz="1600" dirty="0" smtClean="0">
                <a:latin typeface="Garamond" panose="02020404030301010803" pitchFamily="18" charset="0"/>
              </a:rPr>
              <a:t>Déclinaison des spécificités gastronomiques des territoires : culture, agriculture, écologie, tourisme. </a:t>
            </a:r>
            <a:endParaRPr lang="fr-FR" sz="1600" dirty="0">
              <a:latin typeface="Garamond" panose="02020404030301010803" pitchFamily="18" charset="0"/>
            </a:endParaRPr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3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Cités de la gastronomie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4266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« fait maison »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4</a:t>
            </a:fld>
            <a:endParaRPr lang="fr-FR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2204863"/>
            <a:ext cx="8229600" cy="3672409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fr-FR" dirty="0"/>
              <a:t> </a:t>
            </a:r>
          </a:p>
          <a:p>
            <a:pPr algn="just"/>
            <a:r>
              <a:rPr lang="fr-FR" sz="1700" dirty="0" smtClean="0">
                <a:latin typeface="Garamond" panose="02020404030301010803" pitchFamily="18" charset="0"/>
              </a:rPr>
              <a:t>Mise en place depuis le 15/07/14, pleine application au 1</a:t>
            </a:r>
            <a:r>
              <a:rPr lang="fr-FR" sz="1700" baseline="30000" dirty="0" smtClean="0">
                <a:latin typeface="Garamond" panose="02020404030301010803" pitchFamily="18" charset="0"/>
              </a:rPr>
              <a:t>er</a:t>
            </a:r>
            <a:r>
              <a:rPr lang="fr-FR" sz="1700" dirty="0" smtClean="0">
                <a:latin typeface="Garamond" panose="02020404030301010803" pitchFamily="18" charset="0"/>
              </a:rPr>
              <a:t> Janvier 2015. </a:t>
            </a:r>
          </a:p>
          <a:p>
            <a:pPr algn="just"/>
            <a:r>
              <a:rPr lang="fr-FR" sz="1700" dirty="0" smtClean="0">
                <a:latin typeface="Garamond" panose="02020404030301010803" pitchFamily="18" charset="0"/>
              </a:rPr>
              <a:t>Lisibilité de </a:t>
            </a:r>
            <a:r>
              <a:rPr lang="fr-FR" sz="1700" dirty="0">
                <a:latin typeface="Garamond" panose="02020404030301010803" pitchFamily="18" charset="0"/>
              </a:rPr>
              <a:t>l’offre de </a:t>
            </a:r>
            <a:r>
              <a:rPr lang="fr-FR" sz="1700" dirty="0" smtClean="0">
                <a:latin typeface="Garamond" panose="02020404030301010803" pitchFamily="18" charset="0"/>
              </a:rPr>
              <a:t>restauration, mise en valeur des professionnels, différenciation des établissements </a:t>
            </a:r>
            <a:r>
              <a:rPr lang="fr-FR" sz="1700" dirty="0">
                <a:latin typeface="Garamond" panose="02020404030301010803" pitchFamily="18" charset="0"/>
              </a:rPr>
              <a:t>de restauration dans lesquels il y a une réelle transformation des produits de ceux dans lesquels on ne procède qu’à du réchauffage ou à de </a:t>
            </a:r>
            <a:r>
              <a:rPr lang="fr-FR" sz="1700" dirty="0" smtClean="0">
                <a:latin typeface="Garamond" panose="02020404030301010803" pitchFamily="18" charset="0"/>
              </a:rPr>
              <a:t>l'assemblage. </a:t>
            </a:r>
          </a:p>
          <a:p>
            <a:pPr algn="just"/>
            <a:r>
              <a:rPr lang="fr-FR" sz="1700" dirty="0" smtClean="0">
                <a:latin typeface="Garamond" panose="02020404030301010803" pitchFamily="18" charset="0"/>
              </a:rPr>
              <a:t>Sauvegarde </a:t>
            </a:r>
            <a:r>
              <a:rPr lang="fr-FR" sz="1700" dirty="0">
                <a:latin typeface="Garamond" panose="02020404030301010803" pitchFamily="18" charset="0"/>
              </a:rPr>
              <a:t>des savoir-faire et du caractère artisanal de la cuisine </a:t>
            </a:r>
            <a:r>
              <a:rPr lang="fr-FR" sz="1700" dirty="0" smtClean="0">
                <a:latin typeface="Garamond" panose="02020404030301010803" pitchFamily="18" charset="0"/>
              </a:rPr>
              <a:t>traditionnelle.</a:t>
            </a:r>
            <a:r>
              <a:rPr lang="fr-FR" sz="1700" dirty="0">
                <a:latin typeface="Garamond" panose="02020404030301010803" pitchFamily="18" charset="0"/>
              </a:rPr>
              <a:t> </a:t>
            </a:r>
            <a:endParaRPr lang="fr-FR" sz="1700" dirty="0" smtClean="0">
              <a:latin typeface="Garamond" panose="02020404030301010803" pitchFamily="18" charset="0"/>
            </a:endParaRPr>
          </a:p>
          <a:p>
            <a:pPr algn="just"/>
            <a:r>
              <a:rPr lang="fr-FR" sz="1700" dirty="0" smtClean="0">
                <a:latin typeface="Garamond" panose="02020404030301010803" pitchFamily="18" charset="0"/>
              </a:rPr>
              <a:t>Incite au recours et à la valorisation des produits artisanaux locaux : pâté en croute de la ferme X, confiture de l’artisan Y, dessert du pâtissier Z, etc.</a:t>
            </a:r>
            <a:endParaRPr lang="fr-FR" sz="1700" dirty="0">
              <a:latin typeface="Garamond" panose="02020404030301010803" pitchFamily="18" charset="0"/>
            </a:endParaRPr>
          </a:p>
          <a:p>
            <a:pPr algn="just"/>
            <a:r>
              <a:rPr lang="fr-FR" sz="1700" dirty="0">
                <a:latin typeface="Garamond" panose="02020404030301010803" pitchFamily="18" charset="0"/>
              </a:rPr>
              <a:t>En </a:t>
            </a:r>
            <a:r>
              <a:rPr lang="fr-FR" sz="1700" dirty="0" smtClean="0">
                <a:latin typeface="Garamond" panose="02020404030301010803" pitchFamily="18" charset="0"/>
              </a:rPr>
              <a:t>4 mois, près de 4 500 établissements </a:t>
            </a:r>
            <a:r>
              <a:rPr lang="fr-FR" sz="1700" dirty="0">
                <a:latin typeface="Garamond" panose="02020404030301010803" pitchFamily="18" charset="0"/>
              </a:rPr>
              <a:t>utiliseraient déjà le dispositif</a:t>
            </a:r>
            <a:r>
              <a:rPr lang="fr-FR" sz="1700" dirty="0" smtClean="0"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fr-FR" sz="1700" dirty="0" smtClean="0">
                <a:latin typeface="Garamond" panose="02020404030301010803" pitchFamily="18" charset="0"/>
              </a:rPr>
              <a:t>Un </a:t>
            </a:r>
            <a:r>
              <a:rPr lang="fr-FR" sz="1700" dirty="0">
                <a:latin typeface="Garamond" panose="02020404030301010803" pitchFamily="18" charset="0"/>
              </a:rPr>
              <a:t>point d’étape et d’évaluation </a:t>
            </a:r>
            <a:r>
              <a:rPr lang="fr-FR" sz="1700" dirty="0" smtClean="0">
                <a:latin typeface="Garamond" panose="02020404030301010803" pitchFamily="18" charset="0"/>
              </a:rPr>
              <a:t>au printemps : les élus des communes touristiques seront sollicités. </a:t>
            </a:r>
            <a:endParaRPr lang="fr-FR" sz="1700" dirty="0">
              <a:latin typeface="Garamond" panose="02020404030301010803" pitchFamily="18" charset="0"/>
            </a:endParaRPr>
          </a:p>
          <a:p>
            <a:pPr algn="just"/>
            <a:r>
              <a:rPr lang="fr-FR" sz="1700" dirty="0" smtClean="0">
                <a:latin typeface="Garamond" panose="02020404030301010803" pitchFamily="18" charset="0"/>
              </a:rPr>
              <a:t>Une démarche volontaire, sans </a:t>
            </a:r>
            <a:r>
              <a:rPr lang="fr-FR" sz="1700" dirty="0">
                <a:latin typeface="Garamond" panose="02020404030301010803" pitchFamily="18" charset="0"/>
              </a:rPr>
              <a:t>procédure formelle de labellisation, l’application sur le terrain de la mention « fait maison » </a:t>
            </a:r>
            <a:r>
              <a:rPr lang="fr-FR" sz="1700" dirty="0" smtClean="0">
                <a:latin typeface="Garamond" panose="02020404030301010803" pitchFamily="18" charset="0"/>
              </a:rPr>
              <a:t>est accompagnée par l’Etat : DGE – DGCCRF – DIRECCTE. </a:t>
            </a:r>
          </a:p>
          <a:p>
            <a:pPr algn="just"/>
            <a:endParaRPr lang="fr-FR" sz="1700" dirty="0">
              <a:latin typeface="Garamond" panose="02020404030301010803" pitchFamily="18" charset="0"/>
            </a:endParaRPr>
          </a:p>
          <a:p>
            <a:pPr marL="109728" lvl="0" indent="0" algn="just">
              <a:buNone/>
            </a:pPr>
            <a:r>
              <a:rPr lang="fr-FR" sz="1700" dirty="0" smtClean="0">
                <a:latin typeface="Garamond" panose="02020404030301010803" pitchFamily="18" charset="0"/>
              </a:rPr>
              <a:t>Dossier d’accompagnement </a:t>
            </a:r>
            <a:r>
              <a:rPr lang="fr-FR" sz="1700" dirty="0">
                <a:latin typeface="Garamond" panose="02020404030301010803" pitchFamily="18" charset="0"/>
              </a:rPr>
              <a:t>des professionnels de la </a:t>
            </a:r>
            <a:r>
              <a:rPr lang="fr-FR" sz="1700" dirty="0" smtClean="0">
                <a:latin typeface="Garamond" panose="02020404030301010803" pitchFamily="18" charset="0"/>
              </a:rPr>
              <a:t>restauration : </a:t>
            </a:r>
            <a:r>
              <a:rPr lang="fr-FR" sz="1700" i="1" dirty="0" smtClean="0">
                <a:latin typeface="Garamond" panose="02020404030301010803" pitchFamily="18" charset="0"/>
              </a:rPr>
              <a:t>www.economie.gouv.fr/fait-maison</a:t>
            </a:r>
            <a:endParaRPr lang="fr-FR" sz="17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43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Autofit/>
          </a:bodyPr>
          <a:lstStyle/>
          <a:p>
            <a:pPr algn="just"/>
            <a:r>
              <a:rPr lang="fr-FR" sz="1600" dirty="0" smtClean="0">
                <a:latin typeface="Garamond" panose="02020404030301010803" pitchFamily="18" charset="0"/>
              </a:rPr>
              <a:t>Objectif : valoriser </a:t>
            </a:r>
            <a:r>
              <a:rPr lang="fr-FR" sz="1600" dirty="0">
                <a:latin typeface="Garamond" panose="02020404030301010803" pitchFamily="18" charset="0"/>
              </a:rPr>
              <a:t>la cuisine française </a:t>
            </a:r>
            <a:r>
              <a:rPr lang="fr-FR" sz="1600" dirty="0" smtClean="0">
                <a:latin typeface="Garamond" panose="02020404030301010803" pitchFamily="18" charset="0"/>
              </a:rPr>
              <a:t>traditionnelle. </a:t>
            </a:r>
          </a:p>
          <a:p>
            <a:pPr algn="just"/>
            <a:r>
              <a:rPr lang="fr-FR" sz="1600" dirty="0" smtClean="0">
                <a:latin typeface="Garamond" panose="02020404030301010803" pitchFamily="18" charset="0"/>
              </a:rPr>
              <a:t>Délivré par </a:t>
            </a:r>
            <a:r>
              <a:rPr lang="fr-FR" sz="1600" dirty="0">
                <a:latin typeface="Garamond" panose="02020404030301010803" pitchFamily="18" charset="0"/>
              </a:rPr>
              <a:t>le préfet du département pour une durée de 4 ans sur la base d’un audit de </a:t>
            </a:r>
            <a:r>
              <a:rPr lang="fr-FR" sz="1600" dirty="0" smtClean="0">
                <a:latin typeface="Garamond" panose="02020404030301010803" pitchFamily="18" charset="0"/>
              </a:rPr>
              <a:t>conformité. Il </a:t>
            </a:r>
            <a:r>
              <a:rPr lang="fr-FR" sz="1600" dirty="0">
                <a:latin typeface="Garamond" panose="02020404030301010803" pitchFamily="18" charset="0"/>
              </a:rPr>
              <a:t>ouvre droit à un crédit d’impôt des dépenses de modernisation engagées </a:t>
            </a:r>
            <a:r>
              <a:rPr lang="fr-FR" sz="1600" dirty="0" smtClean="0">
                <a:latin typeface="Garamond" panose="02020404030301010803" pitchFamily="18" charset="0"/>
              </a:rPr>
              <a:t>(durée de </a:t>
            </a:r>
            <a:r>
              <a:rPr lang="fr-FR" sz="1600" dirty="0">
                <a:latin typeface="Garamond" panose="02020404030301010803" pitchFamily="18" charset="0"/>
              </a:rPr>
              <a:t>3 ans </a:t>
            </a:r>
            <a:r>
              <a:rPr lang="fr-FR" sz="1600" dirty="0" smtClean="0">
                <a:latin typeface="Garamond" panose="02020404030301010803" pitchFamily="18" charset="0"/>
              </a:rPr>
              <a:t>pour un montant de 15.000 €). Il a </a:t>
            </a:r>
            <a:r>
              <a:rPr lang="fr-FR" sz="1600" dirty="0">
                <a:latin typeface="Garamond" panose="02020404030301010803" pitchFamily="18" charset="0"/>
              </a:rPr>
              <a:t>été reconduit jusqu’au 31 décembre </a:t>
            </a:r>
            <a:r>
              <a:rPr lang="fr-FR" sz="1600" dirty="0" smtClean="0">
                <a:latin typeface="Garamond" panose="02020404030301010803" pitchFamily="18" charset="0"/>
              </a:rPr>
              <a:t>2017. </a:t>
            </a:r>
          </a:p>
          <a:p>
            <a:pPr algn="just"/>
            <a:r>
              <a:rPr lang="fr-FR" sz="1600" dirty="0" smtClean="0">
                <a:latin typeface="Garamond" panose="02020404030301010803" pitchFamily="18" charset="0"/>
              </a:rPr>
              <a:t>A </a:t>
            </a:r>
            <a:r>
              <a:rPr lang="fr-FR" sz="1600" dirty="0">
                <a:latin typeface="Garamond" panose="02020404030301010803" pitchFamily="18" charset="0"/>
              </a:rPr>
              <a:t>ce jour, </a:t>
            </a:r>
            <a:r>
              <a:rPr lang="fr-FR" sz="1600" dirty="0" smtClean="0">
                <a:latin typeface="Garamond" panose="02020404030301010803" pitchFamily="18" charset="0"/>
              </a:rPr>
              <a:t>3 000 titres </a:t>
            </a:r>
            <a:r>
              <a:rPr lang="fr-FR" sz="1600" dirty="0">
                <a:latin typeface="Garamond" panose="02020404030301010803" pitchFamily="18" charset="0"/>
              </a:rPr>
              <a:t>de maître-restaurateur ont été délivrés sur l’ensemble de la France. </a:t>
            </a:r>
            <a:r>
              <a:rPr lang="fr-FR" sz="1600" dirty="0" smtClean="0">
                <a:latin typeface="Garamond" panose="02020404030301010803" pitchFamily="18" charset="0"/>
              </a:rPr>
              <a:t>Atout </a:t>
            </a:r>
            <a:r>
              <a:rPr lang="fr-FR" sz="1600" dirty="0">
                <a:latin typeface="Garamond" panose="02020404030301010803" pitchFamily="18" charset="0"/>
              </a:rPr>
              <a:t>France et le réseau des CCI assurent </a:t>
            </a:r>
            <a:r>
              <a:rPr lang="fr-FR" sz="1600" dirty="0" smtClean="0">
                <a:latin typeface="Garamond" panose="02020404030301010803" pitchFamily="18" charset="0"/>
              </a:rPr>
              <a:t> la </a:t>
            </a:r>
            <a:r>
              <a:rPr lang="fr-FR" sz="1600" dirty="0">
                <a:latin typeface="Garamond" panose="02020404030301010803" pitchFamily="18" charset="0"/>
              </a:rPr>
              <a:t>promotion du titre.</a:t>
            </a:r>
            <a:endParaRPr lang="fr-FR" sz="1600" b="1" u="sng" dirty="0">
              <a:latin typeface="Garamond" panose="02020404030301010803" pitchFamily="18" charset="0"/>
            </a:endParaRPr>
          </a:p>
          <a:p>
            <a:pPr algn="just"/>
            <a:r>
              <a:rPr lang="fr-FR" sz="1600" dirty="0" smtClean="0">
                <a:latin typeface="Garamond" panose="02020404030301010803" pitchFamily="18" charset="0"/>
              </a:rPr>
              <a:t>Pour </a:t>
            </a:r>
            <a:r>
              <a:rPr lang="fr-FR" sz="1600" dirty="0">
                <a:latin typeface="Garamond" panose="02020404030301010803" pitchFamily="18" charset="0"/>
              </a:rPr>
              <a:t>40 % des restaurateurs, ce titre a permis de moderniser </a:t>
            </a:r>
            <a:r>
              <a:rPr lang="fr-FR" sz="1600" dirty="0" smtClean="0">
                <a:latin typeface="Garamond" panose="02020404030301010803" pitchFamily="18" charset="0"/>
              </a:rPr>
              <a:t>l’établissement ; </a:t>
            </a:r>
            <a:r>
              <a:rPr lang="fr-FR" sz="1600" dirty="0">
                <a:latin typeface="Garamond" panose="02020404030301010803" pitchFamily="18" charset="0"/>
              </a:rPr>
              <a:t>pour </a:t>
            </a:r>
            <a:r>
              <a:rPr lang="fr-FR" sz="1600" dirty="0" smtClean="0">
                <a:latin typeface="Garamond" panose="02020404030301010803" pitchFamily="18" charset="0"/>
              </a:rPr>
              <a:t>30 % d’entre </a:t>
            </a:r>
            <a:r>
              <a:rPr lang="fr-FR" sz="1600" dirty="0">
                <a:latin typeface="Garamond" panose="02020404030301010803" pitchFamily="18" charset="0"/>
              </a:rPr>
              <a:t>eux, il a permis d’améliorer la relation avec la clientèle. </a:t>
            </a:r>
            <a:endParaRPr lang="fr-FR" sz="1600" dirty="0" smtClean="0">
              <a:latin typeface="Garamond" panose="02020404030301010803" pitchFamily="18" charset="0"/>
            </a:endParaRPr>
          </a:p>
          <a:p>
            <a:pPr algn="just"/>
            <a:r>
              <a:rPr lang="fr-FR" sz="1600" dirty="0" smtClean="0">
                <a:latin typeface="Garamond" panose="02020404030301010803" pitchFamily="18" charset="0"/>
              </a:rPr>
              <a:t>Pour </a:t>
            </a:r>
            <a:r>
              <a:rPr lang="fr-FR" sz="1600" dirty="0">
                <a:latin typeface="Garamond" panose="02020404030301010803" pitchFamily="18" charset="0"/>
              </a:rPr>
              <a:t>développer le titre, </a:t>
            </a:r>
            <a:r>
              <a:rPr lang="fr-FR" sz="1600" dirty="0" smtClean="0">
                <a:latin typeface="Garamond" panose="02020404030301010803" pitchFamily="18" charset="0"/>
              </a:rPr>
              <a:t>une campagne </a:t>
            </a:r>
            <a:r>
              <a:rPr lang="fr-FR" sz="1600" dirty="0">
                <a:latin typeface="Garamond" panose="02020404030301010803" pitchFamily="18" charset="0"/>
              </a:rPr>
              <a:t>nationale de promotion </a:t>
            </a:r>
            <a:r>
              <a:rPr lang="fr-FR" sz="1600" dirty="0" smtClean="0">
                <a:latin typeface="Garamond" panose="02020404030301010803" pitchFamily="18" charset="0"/>
              </a:rPr>
              <a:t>est en préparation pour </a:t>
            </a:r>
            <a:r>
              <a:rPr lang="fr-FR" sz="1600" dirty="0">
                <a:latin typeface="Garamond" panose="02020404030301010803" pitchFamily="18" charset="0"/>
              </a:rPr>
              <a:t>sensibiliser le </a:t>
            </a:r>
            <a:r>
              <a:rPr lang="fr-FR" sz="1600" dirty="0" smtClean="0">
                <a:latin typeface="Garamond" panose="02020404030301010803" pitchFamily="18" charset="0"/>
              </a:rPr>
              <a:t>consommateur. </a:t>
            </a:r>
            <a:endParaRPr lang="fr-FR" sz="1600" dirty="0">
              <a:latin typeface="Garamond" panose="02020404030301010803" pitchFamily="18" charset="0"/>
            </a:endParaRPr>
          </a:p>
          <a:p>
            <a:pPr algn="just"/>
            <a:r>
              <a:rPr lang="fr-FR" sz="1600" dirty="0" smtClean="0">
                <a:latin typeface="Garamond" panose="02020404030301010803" pitchFamily="18" charset="0"/>
              </a:rPr>
              <a:t>Il valorise le travail des produits frais, l’utilisation des produits frais de saison, et fixe un objectif d’approvisionnement en produits dans les circuits de proximité et circuits courts : approvisionnement d’un certains nombre de produits à moins de 50km. </a:t>
            </a:r>
            <a:endParaRPr lang="fr-FR" sz="1600" dirty="0">
              <a:latin typeface="Garamond" panose="02020404030301010803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65C-B954-4885-8C42-5A4D3C7DD019}" type="slidenum">
              <a:rPr lang="fr-FR" smtClean="0"/>
              <a:t>5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titre de maître restaurateur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5612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DGE-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C02846"/>
      </a:accent1>
      <a:accent2>
        <a:srgbClr val="5A5A5A"/>
      </a:accent2>
      <a:accent3>
        <a:srgbClr val="878787"/>
      </a:accent3>
      <a:accent4>
        <a:srgbClr val="808DA9"/>
      </a:accent4>
      <a:accent5>
        <a:srgbClr val="424E5B"/>
      </a:accent5>
      <a:accent6>
        <a:srgbClr val="730E00"/>
      </a:accent6>
      <a:hlink>
        <a:srgbClr val="C02846"/>
      </a:hlink>
      <a:folHlink>
        <a:srgbClr val="5A5A5A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437</TotalTime>
  <Words>253</Words>
  <Application>Microsoft Office PowerPoint</Application>
  <PresentationFormat>Affichage à l'écran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Rotonde</vt:lpstr>
      <vt:lpstr>Métiers de bouche et restauration  atout commercial et touristique des territoires </vt:lpstr>
      <vt:lpstr>Le tourisme gastronomique</vt:lpstr>
      <vt:lpstr>Cités de la gastronomie</vt:lpstr>
      <vt:lpstr>Le « fait maison » </vt:lpstr>
      <vt:lpstr>Le titre de maître restaurateur </vt:lpstr>
    </vt:vector>
  </TitlesOfParts>
  <Company>MINEFI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Charlotte PISTRE</dc:creator>
  <cp:lastModifiedBy>MICHAUX Anne Marie</cp:lastModifiedBy>
  <cp:revision>37</cp:revision>
  <cp:lastPrinted>2014-07-10T10:57:00Z</cp:lastPrinted>
  <dcterms:created xsi:type="dcterms:W3CDTF">2014-06-16T10:03:10Z</dcterms:created>
  <dcterms:modified xsi:type="dcterms:W3CDTF">2014-11-24T17:22:04Z</dcterms:modified>
</cp:coreProperties>
</file>