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5" r:id="rId4"/>
    <p:sldId id="291" r:id="rId5"/>
    <p:sldId id="293" r:id="rId6"/>
    <p:sldId id="278" r:id="rId7"/>
    <p:sldId id="276" r:id="rId8"/>
    <p:sldId id="290" r:id="rId9"/>
    <p:sldId id="280" r:id="rId10"/>
    <p:sldId id="281" r:id="rId11"/>
    <p:sldId id="295" r:id="rId12"/>
    <p:sldId id="292" r:id="rId13"/>
    <p:sldId id="296" r:id="rId14"/>
    <p:sldId id="283" r:id="rId15"/>
    <p:sldId id="297" r:id="rId16"/>
    <p:sldId id="294" r:id="rId17"/>
    <p:sldId id="277" r:id="rId18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EN Son" initials="S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846"/>
    <a:srgbClr val="F2E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38" autoAdjust="0"/>
    <p:restoredTop sz="94660"/>
  </p:normalViewPr>
  <p:slideViewPr>
    <p:cSldViewPr>
      <p:cViewPr varScale="1">
        <p:scale>
          <a:sx n="113" d="100"/>
          <a:sy n="113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65" y="-8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E0D8-8353-461A-A1F1-EEB8B47B83A3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E2051-F6CB-4172-B989-08F11A48F8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30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9148-0074-4B63-A0E8-033E4734C93F}" type="datetimeFigureOut">
              <a:rPr lang="fr-FR" smtClean="0"/>
              <a:t>19/09/2017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74711-0F80-44E5-B8DB-C6A07AD2F1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7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  <a:latin typeface="Felt Tip Roman" pitchFamily="2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dirty="0" smtClean="0"/>
              <a:t>Modifiez le style des sous-titres du masque</a:t>
            </a:r>
            <a:endParaRPr kumimoji="0" lang="en-US" dirty="0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87973"/>
            <a:ext cx="1981204" cy="8991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43" y="34952"/>
            <a:ext cx="4058020" cy="13455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" y="70901"/>
            <a:ext cx="3781024" cy="13095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17" y="188640"/>
            <a:ext cx="1046731" cy="134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67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Insignia LT Std" pitchFamily="34" charset="0"/>
              </a:defRPr>
            </a:lvl1pPr>
            <a:lvl2pPr>
              <a:defRPr>
                <a:latin typeface="Frutiger LT Std 45 Light" pitchFamily="34" charset="0"/>
              </a:defRPr>
            </a:lvl2pPr>
            <a:lvl3pPr>
              <a:defRPr>
                <a:latin typeface="Frutiger LT Std 47 Light Cn" pitchFamily="34" charset="0"/>
              </a:defRPr>
            </a:lvl3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37312"/>
            <a:ext cx="1152128" cy="5228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8384" y="836712"/>
            <a:ext cx="1082040" cy="5425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0" cy="54254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53" y="240280"/>
            <a:ext cx="1082040" cy="542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latin typeface="Frutiger LT Std 55 Roman" pitchFamily="34" charset="0"/>
              </a:defRPr>
            </a:lvl1pPr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utige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  <a:latin typeface="Frutiger LT Std 55 Roman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>
                <a:latin typeface="Insignia LT Std" pitchFamily="34" charset="0"/>
              </a:defRPr>
            </a:lvl1pPr>
            <a:lvl2pPr>
              <a:defRPr sz="2000">
                <a:latin typeface="Frutiger LT Std 45 Light" pitchFamily="34" charset="0"/>
              </a:defRPr>
            </a:lvl2pPr>
            <a:lvl3pPr>
              <a:defRPr sz="1800">
                <a:latin typeface="Frutiger LT Std 47 Light Cn" pitchFamily="34" charset="0"/>
              </a:defRPr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>
                <a:latin typeface="Insignia LT Std" pitchFamily="34" charset="0"/>
              </a:defRPr>
            </a:lvl1pPr>
            <a:lvl2pPr>
              <a:defRPr sz="2000">
                <a:latin typeface="Frutiger LT Std 45 Light" pitchFamily="34" charset="0"/>
              </a:defRPr>
            </a:lvl2pPr>
            <a:lvl3pPr>
              <a:defRPr sz="1800">
                <a:latin typeface="Frutiger LT Std 47 Light Cn" pitchFamily="34" charset="0"/>
              </a:defRPr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dirty="0" smtClean="0"/>
              <a:t>Modifiez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A61932-523C-4C54-902A-6E06286B2B39}" type="datetime1">
              <a:rPr lang="fr-FR" smtClean="0"/>
              <a:t>19/09/2017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082040" cy="54254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353" y="240280"/>
            <a:ext cx="1082040" cy="54254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28384" y="836712"/>
            <a:ext cx="1082040" cy="54254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dirty="0" smtClean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0661034-06A0-43F5-82DF-1967FD967E09}" type="datetime1">
              <a:rPr lang="fr-FR" smtClean="0"/>
              <a:t>19/09/2017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D9D65C-B954-4885-8C42-5A4D3C7DD01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4" r:id="rId2"/>
    <p:sldLayoutId id="2147483830" r:id="rId3"/>
    <p:sldLayoutId id="214748383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hyperlink" Target="http://nova-preprod.plume.fr/site/login.php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nova.servicesalapersonne.gouv.fr/site/inscriptio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eprises.gouv.fr/services-a-la-personn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://www.entreprises.gouv.fr/services-a-la-personne/web-tv-services-a-la-personne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278688" cy="2016224"/>
          </a:xfrm>
        </p:spPr>
        <p:txBody>
          <a:bodyPr>
            <a:normAutofit/>
          </a:bodyPr>
          <a:lstStyle/>
          <a:p>
            <a:r>
              <a:rPr lang="fr-FR" sz="3200" dirty="0" smtClean="0">
                <a:effectLst/>
                <a:latin typeface="Insignia LT Std" pitchFamily="34" charset="0"/>
              </a:rPr>
              <a:t>L</a:t>
            </a:r>
            <a:r>
              <a:rPr lang="fr-FR" sz="3200" dirty="0" smtClean="0">
                <a:effectLst/>
                <a:latin typeface="Insignia LT Std" pitchFamily="34" charset="0"/>
              </a:rPr>
              <a:t>es </a:t>
            </a:r>
            <a:r>
              <a:rPr lang="fr-FR" sz="3200" dirty="0" smtClean="0">
                <a:effectLst/>
                <a:latin typeface="Insignia LT Std" pitchFamily="34" charset="0"/>
              </a:rPr>
              <a:t>outils </a:t>
            </a:r>
            <a:r>
              <a:rPr lang="fr-FR" sz="3200" dirty="0" smtClean="0">
                <a:effectLst/>
                <a:latin typeface="Insignia LT Std" pitchFamily="34" charset="0"/>
              </a:rPr>
              <a:t>numériques de la DGE au </a:t>
            </a:r>
            <a:r>
              <a:rPr lang="fr-FR" sz="3200" dirty="0" smtClean="0">
                <a:effectLst/>
                <a:latin typeface="Insignia LT Std" pitchFamily="34" charset="0"/>
              </a:rPr>
              <a:t>service des entrepreneurs  </a:t>
            </a:r>
            <a:endParaRPr lang="fr-FR" sz="3200" dirty="0">
              <a:effectLst/>
              <a:latin typeface="Insignia LT Std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7772400" cy="1296144"/>
          </a:xfr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295" endPos="92000" dist="101600" dir="5400000" sy="-100000" algn="bl" rotWithShape="0"/>
          </a:effectLst>
        </p:spPr>
        <p:txBody>
          <a:bodyPr/>
          <a:lstStyle/>
          <a:p>
            <a:r>
              <a:rPr lang="fr-FR" dirty="0" smtClean="0">
                <a:solidFill>
                  <a:srgbClr val="C02846"/>
                </a:solidFill>
                <a:latin typeface="Felt Tip Roman" pitchFamily="2" charset="0"/>
              </a:rPr>
              <a:t>Mission services à la personne </a:t>
            </a:r>
          </a:p>
          <a:p>
            <a:r>
              <a:rPr lang="fr-FR" dirty="0" smtClean="0">
                <a:solidFill>
                  <a:srgbClr val="C02846"/>
                </a:solidFill>
              </a:rPr>
              <a:t>Novembre </a:t>
            </a:r>
            <a:r>
              <a:rPr lang="fr-FR" dirty="0" smtClean="0">
                <a:solidFill>
                  <a:srgbClr val="C02846"/>
                </a:solidFill>
              </a:rPr>
              <a:t>2017</a:t>
            </a:r>
            <a:endParaRPr lang="fr-FR" dirty="0">
              <a:solidFill>
                <a:srgbClr val="C028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10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Cartographie de l’offre de service</a:t>
            </a:r>
            <a:endParaRPr lang="fr-FR" sz="2800" dirty="0">
              <a:effectLst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1526"/>
          <a:stretch/>
        </p:blipFill>
        <p:spPr>
          <a:xfrm>
            <a:off x="4932040" y="2708920"/>
            <a:ext cx="4211960" cy="3456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19107" y="1624441"/>
            <a:ext cx="4113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200" b="1" dirty="0" smtClean="0">
                <a:solidFill>
                  <a:srgbClr val="C02846"/>
                </a:solidFill>
                <a:latin typeface="Insignia LT Std"/>
              </a:rPr>
              <a:t>Zones d’agrément : </a:t>
            </a:r>
            <a:r>
              <a:rPr lang="fr-FR" sz="1200" dirty="0" smtClean="0">
                <a:latin typeface="Insignia LT Std"/>
              </a:rPr>
              <a:t>Cartographie </a:t>
            </a:r>
            <a:r>
              <a:rPr lang="fr-FR" sz="1200" dirty="0" smtClean="0">
                <a:solidFill>
                  <a:srgbClr val="333333"/>
                </a:solidFill>
                <a:latin typeface="Insignia LT Std"/>
              </a:rPr>
              <a:t>de la densité des organismes agréés dans chaque département ou région. </a:t>
            </a:r>
            <a:endParaRPr lang="fr-FR" sz="1200" dirty="0">
              <a:latin typeface="Insignia LT Std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28352">
            <a:off x="4616472" y="1091993"/>
            <a:ext cx="953178" cy="723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5398" y="1050065"/>
            <a:ext cx="4040877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1200" dirty="0" smtClean="0">
                <a:solidFill>
                  <a:srgbClr val="333333"/>
                </a:solidFill>
                <a:latin typeface="Insignia LT Std"/>
              </a:rPr>
              <a:t>Deux modules cartographie à votre disposition :</a:t>
            </a:r>
            <a:endParaRPr lang="fr-FR" sz="1200" dirty="0">
              <a:latin typeface="Insignia LT St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504" y="5251957"/>
            <a:ext cx="3899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1200" b="1" dirty="0" smtClean="0">
                <a:solidFill>
                  <a:srgbClr val="C02846"/>
                </a:solidFill>
                <a:latin typeface="Insignia LT Std"/>
              </a:rPr>
              <a:t>Zones d’intervention : </a:t>
            </a:r>
            <a:r>
              <a:rPr lang="fr-FR" sz="1200" dirty="0" smtClean="0">
                <a:latin typeface="Insignia LT Std"/>
              </a:rPr>
              <a:t>Cartographie </a:t>
            </a:r>
            <a:r>
              <a:rPr lang="fr-FR" sz="1200" dirty="0" smtClean="0">
                <a:solidFill>
                  <a:srgbClr val="333333"/>
                </a:solidFill>
                <a:latin typeface="Insignia LT Std"/>
              </a:rPr>
              <a:t>des zones d’intervention déclarées par les organismes pour chacune de leurs implantations. </a:t>
            </a:r>
            <a:endParaRPr lang="fr-FR" sz="1200" dirty="0">
              <a:latin typeface="Insignia LT Std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932" flipV="1">
            <a:off x="4046095" y="4951621"/>
            <a:ext cx="735306" cy="8127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64425"/>
            <a:ext cx="4349096" cy="376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4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6" y="1196752"/>
            <a:ext cx="9156036" cy="4403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79" y="1607180"/>
            <a:ext cx="3643640" cy="3643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62984" y="3109702"/>
            <a:ext cx="340599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signia LT Std"/>
                <a:ea typeface="Segoe UI" panose="020B0502040204020203" pitchFamily="34" charset="0"/>
                <a:cs typeface="Segoe UI" panose="020B0502040204020203" pitchFamily="34" charset="0"/>
              </a:rPr>
              <a:t>Extranet NOVA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Insignia LT Std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05" y="6274365"/>
            <a:ext cx="1152128" cy="522889"/>
          </a:xfrm>
          <a:prstGeom prst="rect">
            <a:avLst/>
          </a:prstGeom>
        </p:spPr>
      </p:pic>
      <p:pic>
        <p:nvPicPr>
          <p:cNvPr id="9" name="Image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514" y="3846844"/>
            <a:ext cx="796972" cy="3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600" dirty="0" smtClean="0"/>
              <a:t>Espace </a:t>
            </a:r>
            <a:r>
              <a:rPr lang="fr-FR" sz="1600" dirty="0"/>
              <a:t>dédié aux </a:t>
            </a:r>
            <a:r>
              <a:rPr lang="fr-FR" sz="1600" dirty="0" smtClean="0"/>
              <a:t>organismes de services à la personne permettant de : </a:t>
            </a:r>
            <a:endParaRPr lang="fr-FR" sz="1600" dirty="0"/>
          </a:p>
          <a:p>
            <a:pPr marL="365760" lvl="1" indent="-256032">
              <a:spcBef>
                <a:spcPts val="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fr-FR" sz="1400" dirty="0">
                <a:latin typeface="Insignia LT Std" pitchFamily="34" charset="0"/>
              </a:rPr>
              <a:t>Gérer </a:t>
            </a:r>
            <a:r>
              <a:rPr lang="fr-FR" sz="1400" dirty="0" smtClean="0">
                <a:latin typeface="Insignia LT Std" pitchFamily="34" charset="0"/>
              </a:rPr>
              <a:t>vos demandes </a:t>
            </a:r>
            <a:r>
              <a:rPr lang="fr-FR" sz="1400" dirty="0">
                <a:latin typeface="Insignia LT Std" pitchFamily="34" charset="0"/>
              </a:rPr>
              <a:t>de déclaration et / ou </a:t>
            </a:r>
            <a:r>
              <a:rPr lang="fr-FR" sz="1400" dirty="0" smtClean="0">
                <a:latin typeface="Insignia LT Std" pitchFamily="34" charset="0"/>
              </a:rPr>
              <a:t>d’agrément d’activités,</a:t>
            </a:r>
            <a:endParaRPr lang="fr-FR" sz="1400" dirty="0">
              <a:latin typeface="Insignia LT Std" pitchFamily="34" charset="0"/>
            </a:endParaRPr>
          </a:p>
          <a:p>
            <a:pPr marL="365760" lvl="1" indent="-256032">
              <a:spcBef>
                <a:spcPts val="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fr-FR" sz="1400" dirty="0" smtClean="0">
                <a:latin typeface="Insignia LT Std" pitchFamily="34" charset="0"/>
              </a:rPr>
              <a:t>Suivre l’activité de votre organisme,</a:t>
            </a:r>
            <a:endParaRPr lang="fr-FR" sz="1400" dirty="0">
              <a:latin typeface="Insignia LT Std" pitchFamily="34" charset="0"/>
            </a:endParaRPr>
          </a:p>
          <a:p>
            <a:pPr marL="365760" lvl="1" indent="-256032">
              <a:spcBef>
                <a:spcPts val="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r>
              <a:rPr lang="fr-FR" sz="1400" dirty="0" smtClean="0">
                <a:latin typeface="Insignia LT Std" pitchFamily="34" charset="0"/>
              </a:rPr>
              <a:t>Optimiser votre référencement dans l’annuaire des organismes </a:t>
            </a:r>
            <a:r>
              <a:rPr lang="fr-FR" sz="1400" dirty="0">
                <a:latin typeface="Insignia LT Std" pitchFamily="34" charset="0"/>
              </a:rPr>
              <a:t>de services à la </a:t>
            </a:r>
            <a:r>
              <a:rPr lang="fr-FR" sz="1400" dirty="0" smtClean="0">
                <a:latin typeface="Insignia LT Std" pitchFamily="34" charset="0"/>
              </a:rPr>
              <a:t>personne.</a:t>
            </a:r>
          </a:p>
          <a:p>
            <a:pPr marL="365760" lvl="1" indent="-256032">
              <a:spcBef>
                <a:spcPts val="0"/>
              </a:spcBef>
              <a:spcAft>
                <a:spcPts val="600"/>
              </a:spcAft>
              <a:buSzPct val="68000"/>
              <a:buFont typeface="Wingdings 3"/>
              <a:buChar char=""/>
            </a:pPr>
            <a:endParaRPr lang="fr-FR" sz="1600" dirty="0">
              <a:latin typeface="Insignia LT Std" pitchFamily="34" charset="0"/>
            </a:endParaRPr>
          </a:p>
          <a:p>
            <a:pPr marL="109728" lvl="1" indent="0">
              <a:spcBef>
                <a:spcPts val="0"/>
              </a:spcBef>
              <a:spcAft>
                <a:spcPts val="600"/>
              </a:spcAft>
              <a:buSzPct val="68000"/>
              <a:buNone/>
            </a:pPr>
            <a:endParaRPr lang="fr-FR" sz="1600" dirty="0" smtClean="0">
              <a:latin typeface="Insignia LT Std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>
                <a:effectLst/>
              </a:rPr>
              <a:t>Extranet NOVA </a:t>
            </a:r>
            <a:endParaRPr lang="fr-FR" sz="2400" b="0" dirty="0">
              <a:effectLst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0"/>
            <a:ext cx="1152525" cy="495300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173" y="3109594"/>
            <a:ext cx="5307284" cy="30557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641" y="3651023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latin typeface="Insignia LT Std"/>
                <a:hlinkClick r:id="rId4"/>
              </a:rPr>
              <a:t>https://nova.entreprises.gouv.fr/site/inscription//</a:t>
            </a:r>
            <a:endParaRPr lang="fr-FR" sz="1000" dirty="0">
              <a:latin typeface="Insignia LT St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280624"/>
            <a:ext cx="21815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C02846"/>
                </a:solidFill>
                <a:latin typeface="Insignia LT Std" pitchFamily="34" charset="0"/>
              </a:rPr>
              <a:t>S’inscrire </a:t>
            </a:r>
            <a:r>
              <a:rPr lang="fr-FR" sz="1600" b="1" dirty="0">
                <a:solidFill>
                  <a:srgbClr val="C02846"/>
                </a:solidFill>
                <a:latin typeface="Insignia LT Std" pitchFamily="34" charset="0"/>
              </a:rPr>
              <a:t>sur </a:t>
            </a:r>
            <a:r>
              <a:rPr lang="fr-FR" sz="1600" b="1" dirty="0" smtClean="0">
                <a:solidFill>
                  <a:srgbClr val="C02846"/>
                </a:solidFill>
                <a:latin typeface="Insignia LT Std" pitchFamily="34" charset="0"/>
              </a:rPr>
              <a:t>NOVA </a:t>
            </a:r>
            <a:endParaRPr lang="fr-FR" sz="1600" b="1" dirty="0">
              <a:solidFill>
                <a:srgbClr val="C02846"/>
              </a:solidFill>
              <a:latin typeface="Insignia LT Std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9009" flipH="1">
            <a:off x="2596350" y="2952699"/>
            <a:ext cx="950656" cy="87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13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Fiche </a:t>
            </a:r>
            <a:r>
              <a:rPr lang="fr-FR" sz="2800" dirty="0">
                <a:effectLst/>
              </a:rPr>
              <a:t>organisme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95751"/>
            <a:ext cx="5667636" cy="354702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2132856"/>
            <a:ext cx="2883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1">
              <a:spcAft>
                <a:spcPts val="1200"/>
              </a:spcAft>
              <a:buClr>
                <a:schemeClr val="accent1"/>
              </a:buClr>
              <a:buSzPct val="68000"/>
            </a:pPr>
            <a:r>
              <a:rPr lang="fr-FR" sz="1400" dirty="0" smtClean="0">
                <a:latin typeface="Insignia LT Std" pitchFamily="34" charset="0"/>
              </a:rPr>
              <a:t>Depuis l’espace Extranet, les organismes peuvent : </a:t>
            </a: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400" dirty="0">
                <a:latin typeface="Insignia LT Std" pitchFamily="34" charset="0"/>
              </a:rPr>
              <a:t>G</a:t>
            </a:r>
            <a:r>
              <a:rPr lang="fr-FR" sz="1400" dirty="0" smtClean="0">
                <a:latin typeface="Insignia LT Std" pitchFamily="34" charset="0"/>
              </a:rPr>
              <a:t>érer </a:t>
            </a:r>
            <a:r>
              <a:rPr lang="fr-FR" sz="1400" dirty="0">
                <a:latin typeface="Insignia LT Std" pitchFamily="34" charset="0"/>
              </a:rPr>
              <a:t>certaines </a:t>
            </a:r>
            <a:r>
              <a:rPr lang="fr-FR" sz="1400" dirty="0" smtClean="0">
                <a:latin typeface="Insignia LT Std" pitchFamily="34" charset="0"/>
              </a:rPr>
              <a:t>données administratives.</a:t>
            </a: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400" dirty="0" smtClean="0">
                <a:latin typeface="Insignia LT Std" pitchFamily="34" charset="0"/>
              </a:rPr>
              <a:t>Gérer les données </a:t>
            </a:r>
            <a:r>
              <a:rPr lang="fr-FR" sz="1400" dirty="0">
                <a:latin typeface="Insignia LT Std" pitchFamily="34" charset="0"/>
              </a:rPr>
              <a:t>commerciales diffusées dans </a:t>
            </a:r>
            <a:r>
              <a:rPr lang="fr-FR" sz="1400" dirty="0" smtClean="0">
                <a:latin typeface="Insignia LT Std" pitchFamily="34" charset="0"/>
              </a:rPr>
              <a:t>l’annuaire.</a:t>
            </a:r>
            <a:endParaRPr lang="fr-FR" sz="1400" dirty="0">
              <a:latin typeface="Insignia LT Std" pitchFamily="34" charset="0"/>
            </a:endParaRP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400" dirty="0">
                <a:latin typeface="Insignia LT Std" pitchFamily="34" charset="0"/>
              </a:rPr>
              <a:t>S</a:t>
            </a:r>
            <a:r>
              <a:rPr lang="fr-FR" sz="1400" dirty="0" smtClean="0">
                <a:latin typeface="Insignia LT Std" pitchFamily="34" charset="0"/>
              </a:rPr>
              <a:t>uivre </a:t>
            </a:r>
            <a:r>
              <a:rPr lang="fr-FR" sz="1400" dirty="0">
                <a:latin typeface="Insignia LT Std" pitchFamily="34" charset="0"/>
              </a:rPr>
              <a:t>l’avancée </a:t>
            </a:r>
            <a:r>
              <a:rPr lang="fr-FR" sz="1400" dirty="0" smtClean="0">
                <a:latin typeface="Insignia LT Std" pitchFamily="34" charset="0"/>
              </a:rPr>
              <a:t>des demandes</a:t>
            </a:r>
            <a:r>
              <a:rPr lang="fr-FR" sz="1400" dirty="0" smtClean="0">
                <a:latin typeface="Insignia LT Std" pitchFamily="34" charset="0"/>
              </a:rPr>
              <a:t>.</a:t>
            </a: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400" dirty="0" smtClean="0">
                <a:latin typeface="Insignia LT Std" pitchFamily="34" charset="0"/>
              </a:rPr>
              <a:t>Adhérer à la Charte nationale Qualité</a:t>
            </a:r>
            <a:endParaRPr lang="fr-FR" sz="1400" dirty="0" smtClean="0">
              <a:latin typeface="Insignia LT Std" pitchFamily="34" charset="0"/>
            </a:endParaRP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400" dirty="0">
                <a:latin typeface="Insignia LT Std" pitchFamily="34" charset="0"/>
              </a:rPr>
              <a:t>S</a:t>
            </a:r>
            <a:r>
              <a:rPr lang="fr-FR" sz="1400" dirty="0" smtClean="0">
                <a:latin typeface="Insignia LT Std" pitchFamily="34" charset="0"/>
              </a:rPr>
              <a:t>aisir les </a:t>
            </a:r>
            <a:r>
              <a:rPr lang="fr-FR" sz="1400" dirty="0">
                <a:latin typeface="Insignia LT Std" pitchFamily="34" charset="0"/>
              </a:rPr>
              <a:t>données </a:t>
            </a:r>
            <a:r>
              <a:rPr lang="fr-FR" sz="1400" dirty="0" smtClean="0">
                <a:latin typeface="Insignia LT Std" pitchFamily="34" charset="0"/>
              </a:rPr>
              <a:t>d’activité (EMA</a:t>
            </a:r>
            <a:r>
              <a:rPr lang="fr-FR" sz="1400" dirty="0">
                <a:latin typeface="Insignia LT Std" pitchFamily="34" charset="0"/>
              </a:rPr>
              <a:t>, TSA et bilan).</a:t>
            </a:r>
          </a:p>
          <a:p>
            <a:pPr marL="365760" lvl="1" indent="-256032">
              <a:spcAft>
                <a:spcPts val="12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endParaRPr lang="fr-FR" sz="1400" dirty="0" smtClean="0">
              <a:latin typeface="Insignia LT St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10126" y="3084687"/>
            <a:ext cx="791814" cy="11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0"/>
            <a:ext cx="1152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2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Suivi des données d’activité</a:t>
            </a:r>
            <a:endParaRPr lang="fr-FR" sz="2800" dirty="0">
              <a:effectLst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/>
          <a:lstStyle/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dirty="0" smtClean="0">
                <a:latin typeface="Insignia LT Std"/>
              </a:rPr>
              <a:t>Les organismes de services à la personne </a:t>
            </a:r>
            <a:r>
              <a:rPr lang="fr-FR" sz="1600" dirty="0" smtClean="0">
                <a:latin typeface="Insignia LT Std"/>
              </a:rPr>
              <a:t> doivent saisir dans </a:t>
            </a:r>
            <a:r>
              <a:rPr lang="fr-FR" sz="1600" dirty="0" smtClean="0">
                <a:latin typeface="Insignia LT Std"/>
              </a:rPr>
              <a:t>NOVA les données d’activité à l’aide les outils suivants : </a:t>
            </a:r>
          </a:p>
          <a:p>
            <a:pPr marL="365760" lvl="1" indent="-256032">
              <a:spcBef>
                <a:spcPts val="0"/>
              </a:spcBef>
              <a:spcAft>
                <a:spcPts val="1200"/>
              </a:spcAft>
              <a:buSzPct val="68000"/>
              <a:buFont typeface="Wingdings 3"/>
              <a:buChar char=""/>
            </a:pPr>
            <a:r>
              <a:rPr lang="fr-FR" sz="1400" dirty="0">
                <a:latin typeface="Insignia LT Std"/>
              </a:rPr>
              <a:t>Les </a:t>
            </a:r>
            <a:r>
              <a:rPr lang="fr-FR" sz="1400" b="1" dirty="0" smtClean="0">
                <a:latin typeface="Insignia LT Std"/>
              </a:rPr>
              <a:t>E</a:t>
            </a:r>
            <a:r>
              <a:rPr lang="fr-FR" sz="1400" dirty="0" smtClean="0">
                <a:latin typeface="Insignia LT Std"/>
              </a:rPr>
              <a:t>tats </a:t>
            </a:r>
            <a:r>
              <a:rPr lang="fr-FR" sz="1400" b="1" dirty="0" smtClean="0">
                <a:latin typeface="Insignia LT Std"/>
              </a:rPr>
              <a:t>M</a:t>
            </a:r>
            <a:r>
              <a:rPr lang="fr-FR" sz="1400" dirty="0" smtClean="0">
                <a:latin typeface="Insignia LT Std"/>
              </a:rPr>
              <a:t>ensuels d‘</a:t>
            </a:r>
            <a:r>
              <a:rPr lang="fr-FR" sz="1400" b="1" dirty="0" smtClean="0">
                <a:latin typeface="Insignia LT Std"/>
              </a:rPr>
              <a:t>A</a:t>
            </a:r>
            <a:r>
              <a:rPr lang="fr-FR" sz="1400" dirty="0" smtClean="0">
                <a:latin typeface="Insignia LT Std"/>
              </a:rPr>
              <a:t>ctivité</a:t>
            </a:r>
            <a:r>
              <a:rPr lang="fr-FR" sz="1400" dirty="0">
                <a:latin typeface="Insignia LT Std"/>
              </a:rPr>
              <a:t> </a:t>
            </a:r>
            <a:r>
              <a:rPr lang="fr-FR" sz="1400" dirty="0" smtClean="0">
                <a:latin typeface="Insignia LT Std"/>
              </a:rPr>
              <a:t>(EMA) permettent un suivi statistique d’activité mois par mois (la saisie est mensuelle ou trimestrielle).</a:t>
            </a:r>
            <a:endParaRPr lang="fr-FR" sz="1400" dirty="0">
              <a:latin typeface="Insignia LT Std"/>
            </a:endParaRPr>
          </a:p>
          <a:p>
            <a:pPr marL="365760" lvl="1" indent="-256032">
              <a:spcBef>
                <a:spcPts val="0"/>
              </a:spcBef>
              <a:spcAft>
                <a:spcPts val="1200"/>
              </a:spcAft>
              <a:buSzPct val="68000"/>
              <a:buFont typeface="Wingdings 3"/>
              <a:buChar char=""/>
            </a:pPr>
            <a:r>
              <a:rPr lang="fr-FR" sz="1400" dirty="0">
                <a:latin typeface="Insignia LT Std"/>
              </a:rPr>
              <a:t>Le </a:t>
            </a:r>
            <a:r>
              <a:rPr lang="fr-FR" sz="1400" b="1" dirty="0">
                <a:latin typeface="Insignia LT Std"/>
              </a:rPr>
              <a:t>T</a:t>
            </a:r>
            <a:r>
              <a:rPr lang="fr-FR" sz="1400" dirty="0">
                <a:latin typeface="Insignia LT Std"/>
              </a:rPr>
              <a:t>ableau </a:t>
            </a:r>
            <a:r>
              <a:rPr lang="fr-FR" sz="1400" b="1" dirty="0">
                <a:latin typeface="Insignia LT Std"/>
              </a:rPr>
              <a:t>S</a:t>
            </a:r>
            <a:r>
              <a:rPr lang="fr-FR" sz="1400" dirty="0">
                <a:latin typeface="Insignia LT Std"/>
              </a:rPr>
              <a:t>tatistique </a:t>
            </a:r>
            <a:r>
              <a:rPr lang="fr-FR" sz="1400" b="1" dirty="0" smtClean="0">
                <a:latin typeface="Insignia LT Std"/>
              </a:rPr>
              <a:t>A</a:t>
            </a:r>
            <a:r>
              <a:rPr lang="fr-FR" sz="1400" dirty="0" smtClean="0">
                <a:latin typeface="Insignia LT Std"/>
              </a:rPr>
              <a:t>nnuel (TSA) dresse une </a:t>
            </a:r>
            <a:r>
              <a:rPr lang="fr-FR" sz="1400" dirty="0">
                <a:latin typeface="Insignia LT Std"/>
              </a:rPr>
              <a:t>synthèse statistique annuelle de l'activité de chaque établissement </a:t>
            </a:r>
            <a:r>
              <a:rPr lang="fr-FR" sz="1400" dirty="0" smtClean="0">
                <a:latin typeface="Insignia LT Std"/>
              </a:rPr>
              <a:t>d’un organisme.  </a:t>
            </a:r>
          </a:p>
          <a:p>
            <a:pPr marL="365760" lvl="1" indent="-256032">
              <a:spcBef>
                <a:spcPts val="0"/>
              </a:spcBef>
              <a:spcAft>
                <a:spcPts val="1200"/>
              </a:spcAft>
              <a:buSzPct val="68000"/>
              <a:buFont typeface="Wingdings 3"/>
              <a:buChar char=""/>
            </a:pPr>
            <a:r>
              <a:rPr lang="fr-FR" sz="1400" i="1" dirty="0" smtClean="0">
                <a:latin typeface="Insignia LT Std"/>
              </a:rPr>
              <a:t>Le </a:t>
            </a:r>
            <a:r>
              <a:rPr lang="fr-FR" sz="1400" b="1" i="1" dirty="0" smtClean="0">
                <a:latin typeface="Insignia LT Std"/>
              </a:rPr>
              <a:t>bilan</a:t>
            </a:r>
            <a:r>
              <a:rPr lang="fr-FR" sz="1400" i="1" dirty="0" smtClean="0">
                <a:latin typeface="Insignia LT Std"/>
              </a:rPr>
              <a:t> annuel (qualitatif et quantitatif).</a:t>
            </a:r>
            <a:endParaRPr lang="fr-FR" sz="1600" dirty="0" smtClean="0">
              <a:latin typeface="Insignia LT Std"/>
            </a:endParaRPr>
          </a:p>
          <a:p>
            <a:pPr marL="109728" indent="0">
              <a:buNone/>
            </a:pPr>
            <a:endParaRPr lang="fr-FR" dirty="0">
              <a:latin typeface="Insignia LT Std"/>
            </a:endParaRPr>
          </a:p>
          <a:p>
            <a:pPr marL="109728" indent="0">
              <a:buNone/>
            </a:pPr>
            <a:r>
              <a:rPr lang="fr-FR" sz="1600" dirty="0">
                <a:latin typeface="Insignia LT Std"/>
              </a:rPr>
              <a:t>Des campagnes de mailing pour vous informer des périodes d’ouverture </a:t>
            </a:r>
            <a:r>
              <a:rPr lang="fr-FR" sz="1600" dirty="0" smtClean="0">
                <a:latin typeface="Insignia LT Std"/>
              </a:rPr>
              <a:t>et de fin de saisie.</a:t>
            </a:r>
          </a:p>
          <a:p>
            <a:pPr marL="109728" indent="0">
              <a:buNone/>
            </a:pPr>
            <a:r>
              <a:rPr lang="fr-FR" sz="1600" dirty="0" smtClean="0">
                <a:latin typeface="Insignia LT Std"/>
              </a:rPr>
              <a:t>L’absence de saisie peut entrainer des sanctions administratives (retrait de l’annuaire des SAP, retrait de déclaration et/ou agrément).</a:t>
            </a:r>
            <a:endParaRPr lang="fr-FR" sz="1600" dirty="0">
              <a:latin typeface="Insignia LT Std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0"/>
            <a:ext cx="1152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Charte nationale Qualité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363272" cy="3861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23402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8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16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Assistance NOVA</a:t>
            </a:r>
            <a:endParaRPr lang="fr-FR" sz="2800" dirty="0">
              <a:effectLst/>
            </a:endParaRP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728"/>
          <a:stretch/>
        </p:blipFill>
        <p:spPr>
          <a:xfrm>
            <a:off x="3819377" y="1441958"/>
            <a:ext cx="5242424" cy="355733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3096" t="11369" r="4899"/>
          <a:stretch/>
        </p:blipFill>
        <p:spPr>
          <a:xfrm>
            <a:off x="611560" y="3384858"/>
            <a:ext cx="3795386" cy="25610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916832"/>
            <a:ext cx="32696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spcBef>
                <a:spcPct val="0"/>
              </a:spcBef>
              <a:spcAft>
                <a:spcPts val="600"/>
              </a:spcAft>
            </a:pPr>
            <a:r>
              <a:rPr lang="fr-FR" sz="1400" dirty="0" smtClean="0">
                <a:solidFill>
                  <a:srgbClr val="C02846"/>
                </a:solidFill>
                <a:latin typeface="Insignia LT Std"/>
              </a:rPr>
              <a:t>Besoin d’aide ?</a:t>
            </a:r>
          </a:p>
          <a:p>
            <a:pPr algn="ctr" defTabSz="711200">
              <a:spcBef>
                <a:spcPct val="0"/>
              </a:spcBef>
              <a:spcAft>
                <a:spcPts val="600"/>
              </a:spcAft>
            </a:pPr>
            <a:r>
              <a:rPr lang="fr-FR" sz="1400" dirty="0" smtClean="0">
                <a:latin typeface="Insignia LT Std"/>
              </a:rPr>
              <a:t>L’assistance NOVA est à votre disposition du lundi au vendredi, par mail ou par téléphone</a:t>
            </a:r>
            <a:r>
              <a:rPr lang="fr-FR" sz="1600" dirty="0" smtClean="0">
                <a:latin typeface="Insignia LT Std"/>
              </a:rPr>
              <a:t>.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314080" y="3908828"/>
            <a:ext cx="2354264" cy="1090464"/>
          </a:xfrm>
          <a:prstGeom prst="rect">
            <a:avLst/>
          </a:prstGeom>
          <a:noFill/>
          <a:ln w="28575">
            <a:solidFill>
              <a:srgbClr val="C028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Insignia LT Std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58872">
            <a:off x="4000009" y="3494959"/>
            <a:ext cx="1042502" cy="96068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475" y="0"/>
            <a:ext cx="1152525" cy="495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35901" y="5239646"/>
            <a:ext cx="32159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rgbClr val="C02846"/>
                </a:solidFill>
                <a:latin typeface="Insignia LT Std"/>
              </a:rPr>
              <a:t>Horaires d’ouverture 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rgbClr val="333333"/>
                </a:solidFill>
                <a:latin typeface="Insignia LT Std"/>
              </a:rPr>
              <a:t>de 9h00 à 12h30 et de 13h30 à 18h00</a:t>
            </a:r>
          </a:p>
          <a:p>
            <a:pPr algn="ctr">
              <a:spcAft>
                <a:spcPts val="600"/>
              </a:spcAft>
            </a:pPr>
            <a:r>
              <a:rPr lang="fr-FR" sz="1400" dirty="0" smtClean="0">
                <a:solidFill>
                  <a:srgbClr val="333333"/>
                </a:solidFill>
                <a:latin typeface="Insignia LT Std"/>
              </a:rPr>
              <a:t>tél. 01 </a:t>
            </a:r>
            <a:r>
              <a:rPr lang="fr-FR" sz="1400" dirty="0">
                <a:solidFill>
                  <a:srgbClr val="333333"/>
                </a:solidFill>
                <a:latin typeface="Insignia LT Std"/>
              </a:rPr>
              <a:t>46 29 36 60</a:t>
            </a:r>
            <a:endParaRPr lang="fr-FR" sz="1400" dirty="0">
              <a:latin typeface="Insignia LT Std"/>
            </a:endParaRPr>
          </a:p>
        </p:txBody>
      </p:sp>
    </p:spTree>
    <p:extLst>
      <p:ext uri="{BB962C8B-B14F-4D97-AF65-F5344CB8AC3E}">
        <p14:creationId xmlns:p14="http://schemas.microsoft.com/office/powerpoint/2010/main" val="21017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6" y="1196752"/>
            <a:ext cx="9156036" cy="4403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79" y="1607180"/>
            <a:ext cx="3643640" cy="3643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62984" y="2828835"/>
            <a:ext cx="340599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signia LT Std"/>
                <a:ea typeface="Segoe UI" panose="020B0502040204020203" pitchFamily="34" charset="0"/>
                <a:cs typeface="Segoe UI" panose="020B0502040204020203" pitchFamily="34" charset="0"/>
              </a:rPr>
              <a:t>Merci de votre</a:t>
            </a:r>
          </a:p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signia LT Std"/>
                <a:ea typeface="Segoe UI" panose="020B0502040204020203" pitchFamily="34" charset="0"/>
                <a:cs typeface="Segoe UI" panose="020B0502040204020203" pitchFamily="34" charset="0"/>
              </a:rPr>
              <a:t>attention 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Insignia LT Std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05" y="6274365"/>
            <a:ext cx="1152128" cy="5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6" y="1196752"/>
            <a:ext cx="9156036" cy="44037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79" y="1607180"/>
            <a:ext cx="3643640" cy="36436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62984" y="2828835"/>
            <a:ext cx="3405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signia LT Std"/>
                <a:ea typeface="Segoe UI" panose="020B0502040204020203" pitchFamily="34" charset="0"/>
                <a:cs typeface="Segoe UI" panose="020B0502040204020203" pitchFamily="34" charset="0"/>
              </a:rPr>
              <a:t>Un portail Internet dédié </a:t>
            </a:r>
            <a:r>
              <a:rPr lang="fr-F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Insignia LT Std"/>
                <a:ea typeface="Segoe UI" panose="020B0502040204020203" pitchFamily="34" charset="0"/>
                <a:cs typeface="Segoe UI" panose="020B0502040204020203" pitchFamily="34" charset="0"/>
              </a:rPr>
              <a:t>aux SAP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  <a:latin typeface="Insignia LT Std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05" y="6274365"/>
            <a:ext cx="1152128" cy="5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4066636" y="1400488"/>
            <a:ext cx="4368007" cy="4923191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fr-FR" sz="1600" dirty="0" smtClean="0"/>
              <a:t>Ce site grand public regroupe </a:t>
            </a:r>
            <a:r>
              <a:rPr lang="fr-FR" sz="1600" dirty="0"/>
              <a:t>toutes les informations sur : </a:t>
            </a:r>
          </a:p>
          <a:p>
            <a:pPr>
              <a:spcAft>
                <a:spcPts val="1200"/>
              </a:spcAft>
            </a:pPr>
            <a:r>
              <a:rPr lang="fr-FR" sz="1600" dirty="0" smtClean="0"/>
              <a:t>Les </a:t>
            </a:r>
            <a:r>
              <a:rPr lang="fr-FR" sz="1600" b="1" dirty="0" smtClean="0"/>
              <a:t>activités</a:t>
            </a:r>
            <a:r>
              <a:rPr lang="fr-FR" sz="1600" dirty="0" smtClean="0"/>
              <a:t> du  </a:t>
            </a:r>
            <a:r>
              <a:rPr lang="fr-FR" sz="1600" dirty="0"/>
              <a:t>secteur des services à la </a:t>
            </a:r>
            <a:r>
              <a:rPr lang="fr-FR" sz="1600" dirty="0" smtClean="0"/>
              <a:t>personne</a:t>
            </a:r>
            <a:r>
              <a:rPr lang="fr-FR" sz="1600" b="1" dirty="0" smtClean="0"/>
              <a:t>.</a:t>
            </a:r>
            <a:endParaRPr lang="fr-FR" sz="1600" b="1" dirty="0"/>
          </a:p>
          <a:p>
            <a:pPr>
              <a:spcAft>
                <a:spcPts val="1200"/>
              </a:spcAft>
            </a:pPr>
            <a:r>
              <a:rPr lang="fr-FR" sz="1600" dirty="0"/>
              <a:t>La </a:t>
            </a:r>
            <a:r>
              <a:rPr lang="fr-FR" sz="1600" b="1" dirty="0"/>
              <a:t>réglementation</a:t>
            </a:r>
            <a:r>
              <a:rPr lang="fr-FR" sz="1600" dirty="0"/>
              <a:t> des services à la personne et </a:t>
            </a:r>
            <a:r>
              <a:rPr lang="fr-FR" sz="1600" dirty="0" smtClean="0"/>
              <a:t>les </a:t>
            </a:r>
            <a:r>
              <a:rPr lang="fr-FR" sz="1600" b="1" dirty="0"/>
              <a:t>avantages fiscaux </a:t>
            </a:r>
            <a:r>
              <a:rPr lang="fr-FR" sz="1600" b="1" dirty="0" smtClean="0"/>
              <a:t>et sociaux</a:t>
            </a:r>
            <a:r>
              <a:rPr lang="fr-FR" sz="1600" dirty="0" smtClean="0"/>
              <a:t> du secteur.</a:t>
            </a:r>
            <a:endParaRPr lang="fr-FR" sz="1600" dirty="0"/>
          </a:p>
          <a:p>
            <a:pPr>
              <a:spcAft>
                <a:spcPts val="1200"/>
              </a:spcAft>
            </a:pPr>
            <a:r>
              <a:rPr lang="fr-FR" sz="1600" dirty="0" smtClean="0"/>
              <a:t>L’</a:t>
            </a:r>
            <a:r>
              <a:rPr lang="fr-FR" sz="1600" b="1" dirty="0" smtClean="0"/>
              <a:t>emploi et la formation </a:t>
            </a:r>
            <a:r>
              <a:rPr lang="fr-FR" sz="1600" dirty="0" smtClean="0"/>
              <a:t>du secteur,</a:t>
            </a:r>
            <a:endParaRPr lang="fr-FR" sz="1600" dirty="0"/>
          </a:p>
          <a:p>
            <a:pPr>
              <a:spcAft>
                <a:spcPts val="1200"/>
              </a:spcAft>
            </a:pPr>
            <a:r>
              <a:rPr lang="fr-FR" sz="1600" dirty="0"/>
              <a:t>L’utilisation </a:t>
            </a:r>
            <a:r>
              <a:rPr lang="fr-FR" sz="1600" dirty="0" smtClean="0"/>
              <a:t>des </a:t>
            </a:r>
            <a:r>
              <a:rPr lang="fr-FR" sz="1600" b="1" dirty="0" smtClean="0"/>
              <a:t>CESU </a:t>
            </a:r>
            <a:r>
              <a:rPr lang="fr-FR" sz="1600" dirty="0" smtClean="0"/>
              <a:t>déclaratif et préfinancé</a:t>
            </a:r>
          </a:p>
          <a:p>
            <a:pPr>
              <a:spcAft>
                <a:spcPts val="1200"/>
              </a:spcAft>
            </a:pPr>
            <a:r>
              <a:rPr lang="fr-FR" sz="1600" dirty="0" smtClean="0"/>
              <a:t>Des </a:t>
            </a:r>
            <a:r>
              <a:rPr lang="fr-FR" sz="1600" b="1" dirty="0" smtClean="0"/>
              <a:t>outils numériques </a:t>
            </a:r>
            <a:r>
              <a:rPr lang="fr-FR" sz="1600" dirty="0" smtClean="0"/>
              <a:t>dédiés </a:t>
            </a:r>
            <a:endParaRPr lang="fr-FR" sz="16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09728"/>
            <a:r>
              <a:rPr lang="fr-FR" sz="2800" dirty="0">
                <a:solidFill>
                  <a:srgbClr val="C02846"/>
                </a:solidFill>
                <a:effectLst/>
              </a:rPr>
              <a:t>L’essentiel</a:t>
            </a:r>
            <a:r>
              <a:rPr lang="fr-FR" sz="2800" dirty="0">
                <a:effectLst/>
              </a:rPr>
              <a:t> des services à la personne 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3</a:t>
            </a:fld>
            <a:endParaRPr lang="fr-FR"/>
          </a:p>
        </p:txBody>
      </p:sp>
      <p:pic>
        <p:nvPicPr>
          <p:cNvPr id="11" name="Espace réservé du contenu 10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28110" y="1400489"/>
            <a:ext cx="3609436" cy="53053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46959" y="5600273"/>
            <a:ext cx="4351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latin typeface="Frutiger LT Std 55 Roman"/>
                <a:hlinkClick r:id="rId3"/>
              </a:rPr>
              <a:t>http://www.entreprises.gouv.fr/services-a-la-personne</a:t>
            </a:r>
            <a:endParaRPr lang="fr-FR" sz="1200" b="1" dirty="0">
              <a:latin typeface="Frutiger LT Std 55 Roman"/>
            </a:endParaRPr>
          </a:p>
        </p:txBody>
      </p:sp>
      <p:sp>
        <p:nvSpPr>
          <p:cNvPr id="12" name="Espace réservé du texte 2"/>
          <p:cNvSpPr txBox="1">
            <a:spLocks/>
          </p:cNvSpPr>
          <p:nvPr/>
        </p:nvSpPr>
        <p:spPr>
          <a:xfrm>
            <a:off x="6640823" y="0"/>
            <a:ext cx="2503177" cy="234286"/>
          </a:xfrm>
          <a:prstGeom prst="rect">
            <a:avLst/>
          </a:prstGeom>
          <a:solidFill>
            <a:srgbClr val="C02846"/>
          </a:solidFill>
        </p:spPr>
        <p:txBody>
          <a:bodyPr vert="horz" wrap="none" lIns="36000" tIns="36000" rIns="36000" bIns="3600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fr-FR" sz="1050" dirty="0" smtClean="0">
                <a:solidFill>
                  <a:schemeClr val="bg1"/>
                </a:solidFill>
              </a:rPr>
              <a:t>L’essentiel des services à la personne </a:t>
            </a:r>
            <a:endParaRPr lang="fr-FR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4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Secteur des services à la personne</a:t>
            </a:r>
            <a:endParaRPr lang="fr-FR" sz="2800" dirty="0">
              <a:effectLst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875" r="21615"/>
          <a:stretch/>
        </p:blipFill>
        <p:spPr>
          <a:xfrm>
            <a:off x="251520" y="1584096"/>
            <a:ext cx="6378782" cy="971736"/>
          </a:xfrm>
          <a:prstGeom prst="rect">
            <a:avLst/>
          </a:prstGeom>
        </p:spPr>
      </p:pic>
      <p:sp>
        <p:nvSpPr>
          <p:cNvPr id="7" name="Espace réservé du texte 2"/>
          <p:cNvSpPr txBox="1">
            <a:spLocks/>
          </p:cNvSpPr>
          <p:nvPr/>
        </p:nvSpPr>
        <p:spPr>
          <a:xfrm>
            <a:off x="6640823" y="0"/>
            <a:ext cx="2503177" cy="234286"/>
          </a:xfrm>
          <a:prstGeom prst="rect">
            <a:avLst/>
          </a:prstGeom>
          <a:solidFill>
            <a:srgbClr val="C02846"/>
          </a:solidFill>
        </p:spPr>
        <p:txBody>
          <a:bodyPr vert="horz" wrap="none" lIns="36000" tIns="36000" rIns="36000" bIns="3600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fr-FR" sz="1050" dirty="0" smtClean="0">
                <a:solidFill>
                  <a:schemeClr val="bg1"/>
                </a:solidFill>
              </a:rPr>
              <a:t>L’essentiel des services à la personne 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07504" y="2722291"/>
            <a:ext cx="4824536" cy="293895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dirty="0">
                <a:latin typeface="Insignia LT Std" pitchFamily="34" charset="0"/>
              </a:rPr>
              <a:t>Découvrir </a:t>
            </a:r>
            <a:r>
              <a:rPr lang="fr-FR" sz="1600" dirty="0" smtClean="0">
                <a:latin typeface="Insignia LT Std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>
                <a:latin typeface="Insignia LT Std" pitchFamily="34" charset="0"/>
              </a:rPr>
              <a:t>L</a:t>
            </a:r>
            <a:r>
              <a:rPr lang="fr-FR" sz="1600" dirty="0" smtClean="0">
                <a:latin typeface="Insignia LT Std" pitchFamily="34" charset="0"/>
              </a:rPr>
              <a:t>es </a:t>
            </a:r>
            <a:r>
              <a:rPr lang="fr-FR" sz="1600" dirty="0">
                <a:latin typeface="Insignia LT Std" pitchFamily="34" charset="0"/>
              </a:rPr>
              <a:t>26 </a:t>
            </a:r>
            <a:r>
              <a:rPr lang="fr-FR" sz="1600" b="1" dirty="0">
                <a:latin typeface="Insignia LT Std" pitchFamily="34" charset="0"/>
              </a:rPr>
              <a:t>activités</a:t>
            </a:r>
            <a:r>
              <a:rPr lang="fr-FR" sz="1600" dirty="0">
                <a:latin typeface="Insignia LT Std" pitchFamily="34" charset="0"/>
              </a:rPr>
              <a:t> de services à la </a:t>
            </a:r>
            <a:r>
              <a:rPr lang="fr-FR" sz="1600" dirty="0" smtClean="0">
                <a:latin typeface="Insignia LT Std" pitchFamily="34" charset="0"/>
              </a:rPr>
              <a:t>personne.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>
                <a:latin typeface="Insignia LT Std" pitchFamily="34" charset="0"/>
              </a:rPr>
              <a:t>L</a:t>
            </a:r>
            <a:r>
              <a:rPr lang="fr-FR" sz="1600" dirty="0" smtClean="0">
                <a:latin typeface="Insignia LT Std" pitchFamily="34" charset="0"/>
              </a:rPr>
              <a:t>a </a:t>
            </a:r>
            <a:r>
              <a:rPr lang="fr-FR" sz="1600" b="1" dirty="0" smtClean="0">
                <a:latin typeface="Insignia LT Std" pitchFamily="34" charset="0"/>
              </a:rPr>
              <a:t>règlementation</a:t>
            </a:r>
            <a:r>
              <a:rPr lang="fr-FR" sz="1600" dirty="0" smtClean="0">
                <a:latin typeface="Insignia LT Std" pitchFamily="34" charset="0"/>
              </a:rPr>
              <a:t> des SAP.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>
                <a:latin typeface="Insignia LT Std" pitchFamily="34" charset="0"/>
              </a:rPr>
              <a:t>L</a:t>
            </a:r>
            <a:r>
              <a:rPr lang="fr-FR" sz="1600" dirty="0" smtClean="0">
                <a:latin typeface="Insignia LT Std" pitchFamily="34" charset="0"/>
              </a:rPr>
              <a:t>a démarche </a:t>
            </a:r>
            <a:r>
              <a:rPr lang="fr-FR" sz="1600" b="1" dirty="0" smtClean="0">
                <a:latin typeface="Insignia LT Std" pitchFamily="34" charset="0"/>
              </a:rPr>
              <a:t>qualité.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>
                <a:latin typeface="Insignia LT Std" pitchFamily="34" charset="0"/>
              </a:rPr>
              <a:t>L</a:t>
            </a:r>
            <a:r>
              <a:rPr lang="fr-FR" sz="1600" dirty="0" smtClean="0">
                <a:latin typeface="Insignia LT Std" pitchFamily="34" charset="0"/>
              </a:rPr>
              <a:t>es </a:t>
            </a:r>
            <a:r>
              <a:rPr lang="fr-FR" sz="1600" b="1" dirty="0" smtClean="0">
                <a:latin typeface="Insignia LT Std" pitchFamily="34" charset="0"/>
              </a:rPr>
              <a:t>acteurs</a:t>
            </a:r>
            <a:r>
              <a:rPr lang="fr-FR" sz="1600" dirty="0" smtClean="0">
                <a:latin typeface="Insignia LT Std" pitchFamily="34" charset="0"/>
              </a:rPr>
              <a:t> du secteur des SAP.</a:t>
            </a:r>
            <a:endParaRPr lang="fr-FR" sz="1600" dirty="0">
              <a:latin typeface="Insignia LT St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15616" y="1552388"/>
            <a:ext cx="652476" cy="652476"/>
          </a:xfrm>
          <a:prstGeom prst="ellipse">
            <a:avLst/>
          </a:prstGeom>
          <a:noFill/>
          <a:ln w="28575">
            <a:solidFill>
              <a:srgbClr val="C028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Insignia LT Std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>
          <a:xfrm>
            <a:off x="5436096" y="2943995"/>
            <a:ext cx="2952327" cy="24955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75" y="1700809"/>
            <a:ext cx="1496275" cy="2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1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504" r="21891"/>
          <a:stretch/>
        </p:blipFill>
        <p:spPr>
          <a:xfrm>
            <a:off x="268887" y="1556792"/>
            <a:ext cx="6400139" cy="101338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5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5832" cy="1143000"/>
          </a:xfrm>
        </p:spPr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Formations et métiers des services à la personne</a:t>
            </a:r>
            <a:endParaRPr lang="fr-FR" sz="2800" dirty="0">
              <a:effectLst/>
            </a:endParaRP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6640823" y="0"/>
            <a:ext cx="2503177" cy="234286"/>
          </a:xfrm>
          <a:prstGeom prst="rect">
            <a:avLst/>
          </a:prstGeom>
          <a:solidFill>
            <a:srgbClr val="C02846"/>
          </a:solidFill>
        </p:spPr>
        <p:txBody>
          <a:bodyPr vert="horz" wrap="none" lIns="36000" tIns="36000" rIns="36000" bIns="3600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fr-FR" sz="1050" dirty="0" smtClean="0">
                <a:solidFill>
                  <a:schemeClr val="bg1"/>
                </a:solidFill>
              </a:rPr>
              <a:t>L’essentiel des services à la personne </a:t>
            </a:r>
            <a:endParaRPr lang="fr-FR" sz="1050" dirty="0">
              <a:solidFill>
                <a:schemeClr val="bg1"/>
              </a:solidFill>
            </a:endParaRPr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107504" y="2722291"/>
            <a:ext cx="5112568" cy="293895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600" dirty="0" smtClean="0">
                <a:latin typeface="Insignia LT Std" pitchFamily="34" charset="0"/>
              </a:rPr>
              <a:t>Découvrir 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 smtClean="0">
                <a:latin typeface="Insignia LT Std" pitchFamily="34" charset="0"/>
              </a:rPr>
              <a:t>Les </a:t>
            </a:r>
            <a:r>
              <a:rPr lang="fr-FR" sz="1600" b="1" dirty="0" smtClean="0">
                <a:latin typeface="Insignia LT Std" pitchFamily="34" charset="0"/>
              </a:rPr>
              <a:t>métiers</a:t>
            </a:r>
            <a:r>
              <a:rPr lang="fr-FR" sz="1600" dirty="0" smtClean="0">
                <a:latin typeface="Insignia LT Std" pitchFamily="34" charset="0"/>
              </a:rPr>
              <a:t> des SAP.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 smtClean="0">
                <a:latin typeface="Insignia LT Std" pitchFamily="34" charset="0"/>
              </a:rPr>
              <a:t>Les </a:t>
            </a:r>
            <a:r>
              <a:rPr lang="fr-FR" sz="1600" b="1" dirty="0" smtClean="0">
                <a:latin typeface="Insignia LT Std" pitchFamily="34" charset="0"/>
              </a:rPr>
              <a:t>formations</a:t>
            </a:r>
            <a:r>
              <a:rPr lang="fr-FR" sz="1600" dirty="0" smtClean="0">
                <a:latin typeface="Insignia LT Std" pitchFamily="34" charset="0"/>
              </a:rPr>
              <a:t> permettant d’exercer les métiers de services à la personne.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 smtClean="0">
                <a:latin typeface="Insignia LT Std" pitchFamily="34" charset="0"/>
              </a:rPr>
              <a:t>Comment accéder à un titre / diplôme.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sz="1600" dirty="0" smtClean="0">
                <a:latin typeface="Insignia LT Std" pitchFamily="34" charset="0"/>
              </a:rPr>
              <a:t>Comment trouver un emploi dans le secteur. </a:t>
            </a:r>
            <a:endParaRPr lang="fr-FR" sz="1600" dirty="0">
              <a:latin typeface="Insignia LT Std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07704" y="1268760"/>
            <a:ext cx="1145452" cy="1145452"/>
          </a:xfrm>
          <a:prstGeom prst="ellipse">
            <a:avLst/>
          </a:prstGeom>
          <a:noFill/>
          <a:ln w="28575">
            <a:solidFill>
              <a:srgbClr val="C028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Insignia LT Std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5"/>
          <a:stretch/>
        </p:blipFill>
        <p:spPr>
          <a:xfrm>
            <a:off x="5436096" y="2943995"/>
            <a:ext cx="2952327" cy="249555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75" y="1700809"/>
            <a:ext cx="1496275" cy="29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6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6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Web TV</a:t>
            </a:r>
            <a:br>
              <a:rPr lang="fr-FR" sz="2800" dirty="0" smtClean="0"/>
            </a:br>
            <a:r>
              <a:rPr lang="fr-FR" sz="1800" i="1" dirty="0">
                <a:effectLst/>
                <a:latin typeface="Insignia LT Std"/>
              </a:rPr>
              <a:t>Les services à la personne en </a:t>
            </a:r>
            <a:r>
              <a:rPr lang="fr-FR" sz="1800" i="1" dirty="0" smtClean="0">
                <a:effectLst/>
                <a:latin typeface="Insignia LT Std"/>
              </a:rPr>
              <a:t>vidéo</a:t>
            </a:r>
            <a:endParaRPr lang="fr-FR" sz="1800" i="1" dirty="0">
              <a:effectLst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6640823" y="0"/>
            <a:ext cx="2503177" cy="234286"/>
          </a:xfrm>
          <a:prstGeom prst="rect">
            <a:avLst/>
          </a:prstGeom>
          <a:solidFill>
            <a:srgbClr val="C02846"/>
          </a:solidFill>
        </p:spPr>
        <p:txBody>
          <a:bodyPr vert="horz" wrap="none" lIns="36000" tIns="36000" rIns="36000" bIns="3600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fr-FR" sz="1050" dirty="0" smtClean="0">
                <a:solidFill>
                  <a:schemeClr val="bg1"/>
                </a:solidFill>
              </a:rPr>
              <a:t>L’essentiel des services à la personne 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42" y="1432940"/>
            <a:ext cx="6768752" cy="312645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88" y="2132856"/>
            <a:ext cx="4701212" cy="3456384"/>
          </a:xfrm>
          <a:prstGeom prst="rect">
            <a:avLst/>
          </a:prstGeom>
        </p:spPr>
      </p:pic>
      <p:grpSp>
        <p:nvGrpSpPr>
          <p:cNvPr id="2" name="Groupe 1"/>
          <p:cNvGrpSpPr/>
          <p:nvPr/>
        </p:nvGrpSpPr>
        <p:grpSpPr>
          <a:xfrm>
            <a:off x="3230200" y="980065"/>
            <a:ext cx="1156238" cy="1075251"/>
            <a:chOff x="3230200" y="980065"/>
            <a:chExt cx="1156238" cy="1075251"/>
          </a:xfrm>
        </p:grpSpPr>
        <p:sp>
          <p:nvSpPr>
            <p:cNvPr id="14" name="ZoneTexte 13"/>
            <p:cNvSpPr txBox="1"/>
            <p:nvPr/>
          </p:nvSpPr>
          <p:spPr>
            <a:xfrm>
              <a:off x="3733962" y="1402840"/>
              <a:ext cx="652476" cy="652476"/>
            </a:xfrm>
            <a:prstGeom prst="ellipse">
              <a:avLst/>
            </a:prstGeom>
            <a:noFill/>
            <a:ln w="28575">
              <a:solidFill>
                <a:srgbClr val="C0284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fr-FR" b="1" dirty="0">
                <a:solidFill>
                  <a:schemeClr val="bg1"/>
                </a:solidFill>
                <a:latin typeface="Insignia LT Std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24872" flipH="1">
              <a:off x="3199154" y="1011111"/>
              <a:ext cx="538590" cy="476498"/>
            </a:xfrm>
            <a:prstGeom prst="rect">
              <a:avLst/>
            </a:prstGeom>
          </p:spPr>
        </p:pic>
      </p:grpSp>
      <p:sp>
        <p:nvSpPr>
          <p:cNvPr id="16" name="Rectangle 15">
            <a:hlinkClick r:id="rId5"/>
          </p:cNvPr>
          <p:cNvSpPr/>
          <p:nvPr/>
        </p:nvSpPr>
        <p:spPr>
          <a:xfrm>
            <a:off x="827584" y="4797152"/>
            <a:ext cx="3096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dirty="0" smtClean="0">
                <a:latin typeface="Insignia LT Std"/>
                <a:hlinkClick r:id="rId5"/>
              </a:rPr>
              <a:t>Web TV</a:t>
            </a:r>
            <a:r>
              <a:rPr lang="fr-FR" sz="1400" dirty="0" smtClean="0">
                <a:latin typeface="Insignia LT Std"/>
              </a:rPr>
              <a:t> :</a:t>
            </a:r>
          </a:p>
          <a:p>
            <a:pPr marL="177800" indent="-177800"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200" dirty="0">
                <a:latin typeface="Insignia LT Std" pitchFamily="34" charset="0"/>
              </a:rPr>
              <a:t>Témoignages </a:t>
            </a:r>
            <a:r>
              <a:rPr lang="fr-FR" sz="1200" dirty="0" smtClean="0">
                <a:latin typeface="Insignia LT Std" pitchFamily="34" charset="0"/>
              </a:rPr>
              <a:t>métiers ;</a:t>
            </a:r>
            <a:endParaRPr lang="fr-FR" sz="1200" dirty="0">
              <a:latin typeface="Insignia LT Std" pitchFamily="34" charset="0"/>
            </a:endParaRPr>
          </a:p>
          <a:p>
            <a:pPr marL="177800" indent="-177800"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fr-FR" sz="1200" dirty="0">
                <a:latin typeface="Insignia LT Std" pitchFamily="34" charset="0"/>
              </a:rPr>
              <a:t>Présentation de dispositifs </a:t>
            </a:r>
            <a:r>
              <a:rPr lang="fr-FR" sz="1200" dirty="0" smtClean="0">
                <a:latin typeface="Insignia LT Std" pitchFamily="34" charset="0"/>
              </a:rPr>
              <a:t>(CESU</a:t>
            </a:r>
            <a:r>
              <a:rPr lang="fr-FR" sz="1200" dirty="0">
                <a:latin typeface="Insignia LT Std" pitchFamily="34" charset="0"/>
              </a:rPr>
              <a:t>, accompagnements,…)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490134"/>
            <a:ext cx="1296144" cy="25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05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5496" y="2636912"/>
            <a:ext cx="5904656" cy="3281574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7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/>
              <a:t>Annuaire des SAP </a:t>
            </a:r>
            <a:br>
              <a:rPr lang="fr-FR" sz="2800" dirty="0" smtClean="0"/>
            </a:br>
            <a:r>
              <a:rPr lang="fr-FR" sz="1800" i="1" dirty="0" smtClean="0">
                <a:effectLst/>
              </a:rPr>
              <a:t>Trouver facilement un organisme de services à la personne</a:t>
            </a:r>
            <a:endParaRPr lang="fr-FR" sz="1800" i="1" dirty="0">
              <a:effectLst/>
            </a:endParaRPr>
          </a:p>
        </p:txBody>
      </p:sp>
      <p:sp>
        <p:nvSpPr>
          <p:cNvPr id="6" name="Espace réservé du texte 2"/>
          <p:cNvSpPr txBox="1">
            <a:spLocks/>
          </p:cNvSpPr>
          <p:nvPr/>
        </p:nvSpPr>
        <p:spPr>
          <a:xfrm>
            <a:off x="6640823" y="0"/>
            <a:ext cx="2503177" cy="234286"/>
          </a:xfrm>
          <a:prstGeom prst="rect">
            <a:avLst/>
          </a:prstGeom>
          <a:solidFill>
            <a:srgbClr val="C02846"/>
          </a:solidFill>
        </p:spPr>
        <p:txBody>
          <a:bodyPr vert="horz" wrap="none" lIns="36000" tIns="36000" rIns="36000" bIns="36000">
            <a:sp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b="0" kern="1200">
                <a:solidFill>
                  <a:schemeClr val="tx1"/>
                </a:solidFill>
                <a:latin typeface="Insignia LT St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Frutiger LT Std 45 Light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Frutiger LT Std 47 Light Cn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r">
              <a:buNone/>
            </a:pPr>
            <a:r>
              <a:rPr lang="fr-FR" sz="1050" dirty="0" smtClean="0">
                <a:solidFill>
                  <a:schemeClr val="bg1"/>
                </a:solidFill>
              </a:rPr>
              <a:t>L’essentiel des services à la personne </a:t>
            </a:r>
            <a:endParaRPr lang="fr-FR" sz="105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90" y="1988840"/>
            <a:ext cx="1459082" cy="1152128"/>
          </a:xfrm>
          <a:prstGeom prst="rect">
            <a:avLst/>
          </a:prstGeom>
        </p:spPr>
      </p:pic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988" y="1988840"/>
            <a:ext cx="7220160" cy="40126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77152" flipH="1">
            <a:off x="1352190" y="2392395"/>
            <a:ext cx="864564" cy="76489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483860" y="2310674"/>
            <a:ext cx="652476" cy="652476"/>
          </a:xfrm>
          <a:prstGeom prst="ellipse">
            <a:avLst/>
          </a:prstGeom>
          <a:noFill/>
          <a:ln w="28575">
            <a:solidFill>
              <a:srgbClr val="C0284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b="1" dirty="0">
              <a:solidFill>
                <a:schemeClr val="bg1"/>
              </a:solidFill>
              <a:latin typeface="Insignia LT Std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102497"/>
            <a:ext cx="1224136" cy="24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23702"/>
          </a:xfrm>
        </p:spPr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Un onglet spécialisé pour les entrepreneurs</a:t>
            </a:r>
            <a:endParaRPr lang="fr-FR" sz="2800" dirty="0">
              <a:effectLst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8</a:t>
            </a:fld>
            <a:endParaRPr lang="fr-FR"/>
          </a:p>
        </p:txBody>
      </p:sp>
      <p:sp>
        <p:nvSpPr>
          <p:cNvPr id="15" name="Espace réservé du contenu 4"/>
          <p:cNvSpPr>
            <a:spLocks noGrp="1"/>
          </p:cNvSpPr>
          <p:nvPr>
            <p:ph sz="quarter" idx="4"/>
          </p:nvPr>
        </p:nvSpPr>
        <p:spPr>
          <a:xfrm>
            <a:off x="4355976" y="1436656"/>
            <a:ext cx="4368007" cy="4923191"/>
          </a:xfrm>
        </p:spPr>
        <p:txBody>
          <a:bodyPr>
            <a:normAutofit/>
          </a:bodyPr>
          <a:lstStyle/>
          <a:p>
            <a:pPr marL="109728" indent="0">
              <a:spcAft>
                <a:spcPts val="1200"/>
              </a:spcAft>
              <a:buNone/>
            </a:pPr>
            <a:r>
              <a:rPr lang="fr-FR" sz="1600" dirty="0" smtClean="0"/>
              <a:t>Cet onglet du site est dédié </a:t>
            </a:r>
            <a:r>
              <a:rPr lang="fr-FR" sz="1600" dirty="0" smtClean="0"/>
              <a:t>aux </a:t>
            </a:r>
            <a:r>
              <a:rPr lang="fr-FR" sz="1600" b="1" dirty="0" smtClean="0"/>
              <a:t>professionnels des services à la personne </a:t>
            </a:r>
            <a:r>
              <a:rPr lang="fr-FR" sz="1600" dirty="0" smtClean="0"/>
              <a:t>propose : </a:t>
            </a:r>
            <a:endParaRPr lang="fr-FR" sz="1600" dirty="0"/>
          </a:p>
          <a:p>
            <a:pPr>
              <a:spcAft>
                <a:spcPts val="1200"/>
              </a:spcAft>
            </a:pPr>
            <a:r>
              <a:rPr lang="fr-FR" sz="1600" dirty="0"/>
              <a:t>D</a:t>
            </a:r>
            <a:r>
              <a:rPr lang="fr-FR" sz="1600" dirty="0" smtClean="0"/>
              <a:t>es ressources utiles à la </a:t>
            </a:r>
            <a:r>
              <a:rPr lang="fr-FR" sz="1600" b="1" dirty="0" smtClean="0"/>
              <a:t>création et au développement d’activité</a:t>
            </a:r>
            <a:r>
              <a:rPr lang="fr-FR" sz="1600" dirty="0" smtClean="0"/>
              <a:t> dans les services à la </a:t>
            </a:r>
            <a:r>
              <a:rPr lang="fr-FR" sz="1600" dirty="0" smtClean="0"/>
              <a:t>personne ( bonnes pratiques, cartographie SAP, modèles de performance,…).</a:t>
            </a:r>
            <a:endParaRPr lang="fr-FR" sz="1600" dirty="0" smtClean="0"/>
          </a:p>
          <a:p>
            <a:pPr>
              <a:spcAft>
                <a:spcPts val="1200"/>
              </a:spcAft>
            </a:pPr>
            <a:r>
              <a:rPr lang="fr-FR" sz="1600" dirty="0"/>
              <a:t>D</a:t>
            </a:r>
            <a:r>
              <a:rPr lang="fr-FR" sz="1600" dirty="0" smtClean="0"/>
              <a:t>es </a:t>
            </a:r>
            <a:r>
              <a:rPr lang="fr-FR" sz="1600" dirty="0" smtClean="0"/>
              <a:t>informations pour </a:t>
            </a:r>
            <a:r>
              <a:rPr lang="fr-FR" sz="1600" dirty="0"/>
              <a:t>les salariés et les dirigeants </a:t>
            </a:r>
            <a:r>
              <a:rPr lang="fr-FR" sz="1600" dirty="0" smtClean="0"/>
              <a:t>afin d’</a:t>
            </a:r>
            <a:r>
              <a:rPr lang="fr-FR" sz="1600" dirty="0" smtClean="0"/>
              <a:t> </a:t>
            </a:r>
            <a:r>
              <a:rPr lang="fr-FR" sz="1600" b="1" dirty="0" smtClean="0"/>
              <a:t>optimiser ses ressources humaines</a:t>
            </a:r>
            <a:r>
              <a:rPr lang="fr-FR" sz="1600" dirty="0" smtClean="0"/>
              <a:t> (témoignages, conseils recrutement, GPEC, prévention des risques,…).</a:t>
            </a:r>
            <a:endParaRPr lang="fr-FR" sz="1600" dirty="0" smtClean="0"/>
          </a:p>
          <a:p>
            <a:pPr>
              <a:spcAft>
                <a:spcPts val="1200"/>
              </a:spcAft>
            </a:pPr>
            <a:r>
              <a:rPr lang="fr-FR" sz="1600" dirty="0"/>
              <a:t>U</a:t>
            </a:r>
            <a:r>
              <a:rPr lang="fr-FR" sz="1600" dirty="0" smtClean="0"/>
              <a:t>n service de </a:t>
            </a:r>
            <a:r>
              <a:rPr lang="fr-FR" sz="1600" b="1" dirty="0" smtClean="0"/>
              <a:t>mise en relation </a:t>
            </a:r>
            <a:r>
              <a:rPr lang="fr-FR" sz="1600" dirty="0" smtClean="0"/>
              <a:t>des porteurs de projets et organismes avec les acteurs du conseil et de l’accompagnement</a:t>
            </a:r>
            <a:r>
              <a:rPr lang="fr-FR" sz="1600" dirty="0" smtClean="0"/>
              <a:t>.</a:t>
            </a:r>
          </a:p>
          <a:p>
            <a:pPr>
              <a:spcAft>
                <a:spcPts val="1200"/>
              </a:spcAft>
            </a:pPr>
            <a:endParaRPr lang="fr-FR" sz="1600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" y="1340768"/>
            <a:ext cx="3889770" cy="50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8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9D65C-B954-4885-8C42-5A4D3C7DD019}" type="slidenum">
              <a:rPr lang="fr-FR" smtClean="0"/>
              <a:t>9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effectLst/>
              </a:rPr>
              <a:t>Formulaire de contact</a:t>
            </a:r>
            <a:endParaRPr lang="fr-FR" sz="28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391" y="3833811"/>
            <a:ext cx="42624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400" dirty="0" smtClean="0">
                <a:solidFill>
                  <a:srgbClr val="333333"/>
                </a:solidFill>
                <a:latin typeface="Insignia LT Std"/>
              </a:rPr>
              <a:t>Entrez en relation avec les réseaux du conseil et de l’accompagnement concernant </a:t>
            </a:r>
            <a:r>
              <a:rPr lang="fr-FR" sz="1400" dirty="0">
                <a:solidFill>
                  <a:srgbClr val="333333"/>
                </a:solidFill>
                <a:latin typeface="Insignia LT Std"/>
              </a:rPr>
              <a:t>vos </a:t>
            </a:r>
            <a:r>
              <a:rPr lang="fr-FR" sz="1400" dirty="0" smtClean="0">
                <a:latin typeface="Insignia LT Std"/>
              </a:rPr>
              <a:t>projets de </a:t>
            </a:r>
            <a:r>
              <a:rPr lang="fr-FR" sz="1400" b="1" dirty="0">
                <a:solidFill>
                  <a:srgbClr val="C02846"/>
                </a:solidFill>
                <a:latin typeface="Insignia LT Std"/>
              </a:rPr>
              <a:t>création ou développement d'activité </a:t>
            </a:r>
            <a:r>
              <a:rPr lang="fr-FR" sz="1400" dirty="0">
                <a:latin typeface="Insignia LT Std"/>
              </a:rPr>
              <a:t>dans le secteur des services à la personne</a:t>
            </a:r>
            <a:r>
              <a:rPr lang="fr-FR" sz="1400" dirty="0">
                <a:solidFill>
                  <a:srgbClr val="333333"/>
                </a:solidFill>
                <a:latin typeface="Insignia LT Std"/>
              </a:rPr>
              <a:t>.</a:t>
            </a:r>
            <a:endParaRPr lang="fr-FR" sz="1400" dirty="0">
              <a:latin typeface="Insignia LT Std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235391" y="1598410"/>
            <a:ext cx="4463480" cy="1686574"/>
            <a:chOff x="486308" y="1601662"/>
            <a:chExt cx="4463480" cy="1686574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2"/>
            <a:srcRect l="2799" t="13634" r="1871"/>
            <a:stretch/>
          </p:blipFill>
          <p:spPr>
            <a:xfrm>
              <a:off x="486308" y="1601662"/>
              <a:ext cx="4463480" cy="168657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467677" y="1826489"/>
              <a:ext cx="1482111" cy="12280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45932" flipH="1">
            <a:off x="4433269" y="1026519"/>
            <a:ext cx="908980" cy="80418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5"/>
            <a:ext cx="400716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7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DGE-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C02846"/>
      </a:accent1>
      <a:accent2>
        <a:srgbClr val="5A5A5A"/>
      </a:accent2>
      <a:accent3>
        <a:srgbClr val="878787"/>
      </a:accent3>
      <a:accent4>
        <a:srgbClr val="808DA9"/>
      </a:accent4>
      <a:accent5>
        <a:srgbClr val="424E5B"/>
      </a:accent5>
      <a:accent6>
        <a:srgbClr val="730E00"/>
      </a:accent6>
      <a:hlink>
        <a:srgbClr val="C02846"/>
      </a:hlink>
      <a:folHlink>
        <a:srgbClr val="5A5A5A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2437</TotalTime>
  <Words>624</Words>
  <Application>Microsoft Office PowerPoint</Application>
  <PresentationFormat>Affichage à l'écran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Rotonde</vt:lpstr>
      <vt:lpstr>Les outils numériques de la DGE au service des entrepreneurs  </vt:lpstr>
      <vt:lpstr>Présentation PowerPoint</vt:lpstr>
      <vt:lpstr>L’essentiel des services à la personne </vt:lpstr>
      <vt:lpstr>Secteur des services à la personne</vt:lpstr>
      <vt:lpstr>Formations et métiers des services à la personne</vt:lpstr>
      <vt:lpstr>Web TV Les services à la personne en vidéo</vt:lpstr>
      <vt:lpstr>Annuaire des SAP  Trouver facilement un organisme de services à la personne</vt:lpstr>
      <vt:lpstr>Un onglet spécialisé pour les entrepreneurs</vt:lpstr>
      <vt:lpstr>Formulaire de contact</vt:lpstr>
      <vt:lpstr>Cartographie de l’offre de service</vt:lpstr>
      <vt:lpstr>Présentation PowerPoint</vt:lpstr>
      <vt:lpstr>Extranet NOVA </vt:lpstr>
      <vt:lpstr>Fiche organisme</vt:lpstr>
      <vt:lpstr>Suivi des données d’activité</vt:lpstr>
      <vt:lpstr>La Charte nationale Qualité</vt:lpstr>
      <vt:lpstr>Assistance NOVA</vt:lpstr>
      <vt:lpstr>Présentation PowerPoint</vt:lpstr>
    </vt:vector>
  </TitlesOfParts>
  <Company>MINEFI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PISTRE</dc:creator>
  <cp:lastModifiedBy>MINEFI</cp:lastModifiedBy>
  <cp:revision>201</cp:revision>
  <cp:lastPrinted>2014-07-10T10:57:00Z</cp:lastPrinted>
  <dcterms:created xsi:type="dcterms:W3CDTF">2014-06-16T10:03:10Z</dcterms:created>
  <dcterms:modified xsi:type="dcterms:W3CDTF">2017-09-19T16:27:29Z</dcterms:modified>
</cp:coreProperties>
</file>